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9"/>
  </p:notesMasterIdLst>
  <p:sldIdLst>
    <p:sldId id="256" r:id="rId2"/>
    <p:sldId id="257" r:id="rId3"/>
    <p:sldId id="258" r:id="rId4"/>
    <p:sldId id="285" r:id="rId5"/>
    <p:sldId id="279" r:id="rId6"/>
    <p:sldId id="259" r:id="rId7"/>
    <p:sldId id="260" r:id="rId8"/>
    <p:sldId id="261" r:id="rId9"/>
    <p:sldId id="262" r:id="rId10"/>
    <p:sldId id="263" r:id="rId11"/>
    <p:sldId id="264" r:id="rId12"/>
    <p:sldId id="265" r:id="rId13"/>
    <p:sldId id="287" r:id="rId14"/>
    <p:sldId id="266" r:id="rId15"/>
    <p:sldId id="286" r:id="rId16"/>
    <p:sldId id="267" r:id="rId17"/>
    <p:sldId id="292" r:id="rId18"/>
    <p:sldId id="268" r:id="rId19"/>
    <p:sldId id="289" r:id="rId20"/>
    <p:sldId id="290" r:id="rId21"/>
    <p:sldId id="277" r:id="rId22"/>
    <p:sldId id="278" r:id="rId23"/>
    <p:sldId id="280" r:id="rId24"/>
    <p:sldId id="281" r:id="rId25"/>
    <p:sldId id="283" r:id="rId26"/>
    <p:sldId id="291" r:id="rId27"/>
    <p:sldId id="284" r:id="rId2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90651C3A-4460-11DB-9652-00E08161165F}">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8847" autoAdjust="0"/>
  </p:normalViewPr>
  <p:slideViewPr>
    <p:cSldViewPr snapToGrid="0">
      <p:cViewPr varScale="1">
        <p:scale>
          <a:sx n="111" d="100"/>
          <a:sy n="111" d="100"/>
        </p:scale>
        <p:origin x="-72"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35.png>
</file>

<file path=ppt/media/image36.jpeg>
</file>

<file path=ppt/media/image37.jpeg>
</file>

<file path=ppt/media/image4.png>
</file>

<file path=ppt/media/image5.png>
</file>

<file path=ppt/media/image6.jp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416383669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2052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10d40222b60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10d40222b60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53195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0d40222b60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10d40222b60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60235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0d40222b60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0d40222b60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69774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10d40222b60_1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10d40222b60_1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45469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0d40222b60_0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0d40222b60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43170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10d40222b60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10d40222b60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2757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0d40222b60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0d40222b60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60027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0d40222b60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0d40222b60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66603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10d40222b60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10d40222b60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5058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0d40222b60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0d40222b60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70221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10d40222b60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10d40222b60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44030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10d40222b60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10d40222b60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59637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0d40222b60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0d40222b60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64517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0d40222b60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10d40222b60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7717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1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 Id="rId9"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11.xml"/><Relationship Id="rId5" Type="http://schemas.openxmlformats.org/officeDocument/2006/relationships/image" Target="../media/image29.jpeg"/><Relationship Id="rId4" Type="http://schemas.openxmlformats.org/officeDocument/2006/relationships/image" Target="../media/image28.jpe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11.xml"/><Relationship Id="rId6" Type="http://schemas.openxmlformats.org/officeDocument/2006/relationships/image" Target="../media/image34.jpeg"/><Relationship Id="rId5" Type="http://schemas.openxmlformats.org/officeDocument/2006/relationships/image" Target="../media/image33.jpeg"/><Relationship Id="rId4" Type="http://schemas.openxmlformats.org/officeDocument/2006/relationships/image" Target="../media/image32.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37.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10.jpeg"/><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2869929" y="1362421"/>
            <a:ext cx="3264170" cy="15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sz="3000" b="1" dirty="0">
                <a:solidFill>
                  <a:schemeClr val="accent2">
                    <a:lumMod val="20000"/>
                    <a:lumOff val="80000"/>
                  </a:schemeClr>
                </a:solidFill>
                <a:latin typeface="+mj-lt"/>
              </a:rPr>
              <a:t>IoT Enabled Crop </a:t>
            </a:r>
            <a:r>
              <a:rPr lang="en-US" sz="3000" b="1" dirty="0" smtClean="0">
                <a:solidFill>
                  <a:schemeClr val="accent2">
                    <a:lumMod val="20000"/>
                    <a:lumOff val="80000"/>
                  </a:schemeClr>
                </a:solidFill>
                <a:latin typeface="+mj-lt"/>
              </a:rPr>
              <a:t>Monitoring</a:t>
            </a:r>
            <a:br>
              <a:rPr lang="en-US" sz="3000" b="1" dirty="0" smtClean="0">
                <a:solidFill>
                  <a:schemeClr val="accent2">
                    <a:lumMod val="20000"/>
                    <a:lumOff val="80000"/>
                  </a:schemeClr>
                </a:solidFill>
                <a:latin typeface="+mj-lt"/>
              </a:rPr>
            </a:br>
            <a:r>
              <a:rPr lang="en-US" sz="3000" b="1" dirty="0" smtClean="0">
                <a:solidFill>
                  <a:schemeClr val="accent2">
                    <a:lumMod val="20000"/>
                    <a:lumOff val="80000"/>
                  </a:schemeClr>
                </a:solidFill>
                <a:latin typeface="+mj-lt"/>
              </a:rPr>
              <a:t>[</a:t>
            </a:r>
            <a:r>
              <a:rPr lang="en-US" sz="2100" b="1" dirty="0" smtClean="0">
                <a:solidFill>
                  <a:schemeClr val="accent2">
                    <a:lumMod val="20000"/>
                    <a:lumOff val="80000"/>
                  </a:schemeClr>
                </a:solidFill>
                <a:latin typeface="+mj-lt"/>
              </a:rPr>
              <a:t>Make You Smart</a:t>
            </a:r>
            <a:r>
              <a:rPr lang="en-US" sz="3000" b="1" dirty="0" smtClean="0">
                <a:solidFill>
                  <a:schemeClr val="accent2">
                    <a:lumMod val="20000"/>
                    <a:lumOff val="80000"/>
                  </a:schemeClr>
                </a:solidFill>
                <a:latin typeface="+mj-lt"/>
              </a:rPr>
              <a:t>]</a:t>
            </a:r>
            <a:endParaRPr sz="3000" b="1" dirty="0">
              <a:solidFill>
                <a:schemeClr val="accent2">
                  <a:lumMod val="20000"/>
                  <a:lumOff val="80000"/>
                </a:schemeClr>
              </a:solidFill>
              <a:latin typeface="+mj-lt"/>
            </a:endParaRPr>
          </a:p>
        </p:txBody>
      </p:sp>
      <p:sp>
        <p:nvSpPr>
          <p:cNvPr id="135" name="Google Shape;135;p13"/>
          <p:cNvSpPr txBox="1">
            <a:spLocks noGrp="1"/>
          </p:cNvSpPr>
          <p:nvPr>
            <p:ph type="subTitle" idx="1"/>
          </p:nvPr>
        </p:nvSpPr>
        <p:spPr>
          <a:xfrm>
            <a:off x="116300" y="3017325"/>
            <a:ext cx="2046300" cy="1327500"/>
          </a:xfrm>
          <a:prstGeom prst="rect">
            <a:avLst/>
          </a:prstGeom>
          <a:ln w="19050" cap="flat" cmpd="sng">
            <a:solidFill>
              <a:srgbClr val="FFF2CC"/>
            </a:solidFill>
            <a:prstDash val="solid"/>
            <a:round/>
            <a:headEnd type="none" w="sm" len="sm"/>
            <a:tailEnd type="none" w="sm" len="sm"/>
          </a:ln>
        </p:spPr>
        <p:txBody>
          <a:bodyPr spcFirstLastPara="1" wrap="square" lIns="91425" tIns="91425" rIns="91425" bIns="91425" anchor="t" anchorCtr="0">
            <a:normAutofit/>
          </a:bodyPr>
          <a:lstStyle/>
          <a:p>
            <a:pPr marL="0" lvl="0" indent="0" algn="l" rtl="0">
              <a:spcBef>
                <a:spcPts val="0"/>
              </a:spcBef>
              <a:spcAft>
                <a:spcPts val="0"/>
              </a:spcAft>
              <a:buNone/>
            </a:pPr>
            <a:r>
              <a:rPr lang="en" sz="1500" b="1" dirty="0">
                <a:solidFill>
                  <a:srgbClr val="FFF2CC"/>
                </a:solidFill>
                <a:latin typeface="Times New Roman" panose="02020603050405020304" pitchFamily="18" charset="0"/>
                <a:ea typeface="Oswald"/>
                <a:cs typeface="Times New Roman" panose="02020603050405020304" pitchFamily="18" charset="0"/>
                <a:sym typeface="Oswald"/>
              </a:rPr>
              <a:t>Presented By:</a:t>
            </a:r>
            <a:endParaRPr sz="1500" b="1" dirty="0">
              <a:solidFill>
                <a:srgbClr val="FFF2CC"/>
              </a:solidFill>
              <a:latin typeface="Times New Roman" panose="02020603050405020304" pitchFamily="18" charset="0"/>
              <a:ea typeface="Oswald"/>
              <a:cs typeface="Times New Roman" panose="02020603050405020304" pitchFamily="18" charset="0"/>
              <a:sym typeface="Oswald"/>
            </a:endParaRPr>
          </a:p>
          <a:p>
            <a:pPr marL="0" lvl="0" indent="0" algn="l" rtl="0">
              <a:spcBef>
                <a:spcPts val="0"/>
              </a:spcBef>
              <a:spcAft>
                <a:spcPts val="0"/>
              </a:spcAft>
              <a:buNone/>
            </a:pPr>
            <a:r>
              <a:rPr lang="en" sz="1500" dirty="0">
                <a:latin typeface="Times New Roman" panose="02020603050405020304" pitchFamily="18" charset="0"/>
                <a:cs typeface="Times New Roman" panose="02020603050405020304" pitchFamily="18" charset="0"/>
              </a:rPr>
              <a:t>Punit Sharma</a:t>
            </a:r>
            <a:endParaRPr sz="15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 sz="1500" dirty="0">
                <a:latin typeface="Times New Roman" panose="02020603050405020304" pitchFamily="18" charset="0"/>
                <a:cs typeface="Times New Roman" panose="02020603050405020304" pitchFamily="18" charset="0"/>
              </a:rPr>
              <a:t>Vikas Shahu </a:t>
            </a:r>
            <a:endParaRPr sz="15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 sz="1500" dirty="0">
                <a:latin typeface="Times New Roman" panose="02020603050405020304" pitchFamily="18" charset="0"/>
                <a:cs typeface="Times New Roman" panose="02020603050405020304" pitchFamily="18" charset="0"/>
              </a:rPr>
              <a:t>Mohan Tare</a:t>
            </a:r>
            <a:endParaRPr sz="15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 sz="1500" dirty="0">
                <a:latin typeface="Times New Roman" panose="02020603050405020304" pitchFamily="18" charset="0"/>
                <a:cs typeface="Times New Roman" panose="02020603050405020304" pitchFamily="18" charset="0"/>
              </a:rPr>
              <a:t>Anushka Agrawal</a:t>
            </a:r>
            <a:endParaRPr sz="1500" dirty="0">
              <a:latin typeface="Times New Roman" panose="02020603050405020304" pitchFamily="18" charset="0"/>
              <a:cs typeface="Times New Roman" panose="02020603050405020304" pitchFamily="18" charset="0"/>
            </a:endParaRPr>
          </a:p>
        </p:txBody>
      </p:sp>
      <p:sp>
        <p:nvSpPr>
          <p:cNvPr id="136" name="Google Shape;136;p13"/>
          <p:cNvSpPr txBox="1"/>
          <p:nvPr/>
        </p:nvSpPr>
        <p:spPr>
          <a:xfrm>
            <a:off x="96250" y="4443075"/>
            <a:ext cx="2046300" cy="6156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dirty="0">
                <a:solidFill>
                  <a:schemeClr val="lt1"/>
                </a:solidFill>
                <a:latin typeface="Times New Roman" panose="02020603050405020304" pitchFamily="18" charset="0"/>
                <a:ea typeface="Lato"/>
                <a:cs typeface="Times New Roman" panose="02020603050405020304" pitchFamily="18" charset="0"/>
                <a:sym typeface="Lato"/>
              </a:rPr>
              <a:t>Mentor:</a:t>
            </a:r>
            <a:endParaRPr dirty="0">
              <a:solidFill>
                <a:schemeClr val="lt1"/>
              </a:solidFill>
              <a:latin typeface="Times New Roman" panose="02020603050405020304" pitchFamily="18" charset="0"/>
              <a:ea typeface="Lato"/>
              <a:cs typeface="Times New Roman" panose="02020603050405020304" pitchFamily="18" charset="0"/>
              <a:sym typeface="Lato"/>
            </a:endParaRPr>
          </a:p>
          <a:p>
            <a:pPr marL="0" lvl="0" indent="0" algn="l" rtl="0">
              <a:spcBef>
                <a:spcPts val="0"/>
              </a:spcBef>
              <a:spcAft>
                <a:spcPts val="0"/>
              </a:spcAft>
              <a:buNone/>
            </a:pPr>
            <a:r>
              <a:rPr lang="en" dirty="0">
                <a:solidFill>
                  <a:schemeClr val="lt1"/>
                </a:solidFill>
                <a:latin typeface="Times New Roman" panose="02020603050405020304" pitchFamily="18" charset="0"/>
                <a:ea typeface="Lato"/>
                <a:cs typeface="Times New Roman" panose="02020603050405020304" pitchFamily="18" charset="0"/>
                <a:sym typeface="Lato"/>
              </a:rPr>
              <a:t>Dr. Jaya Chandwani</a:t>
            </a:r>
            <a:endParaRPr dirty="0">
              <a:solidFill>
                <a:schemeClr val="lt1"/>
              </a:solidFill>
              <a:latin typeface="Times New Roman" panose="02020603050405020304" pitchFamily="18" charset="0"/>
              <a:ea typeface="Lato"/>
              <a:cs typeface="Times New Roman" panose="02020603050405020304" pitchFamily="18" charset="0"/>
              <a:sym typeface="Lato"/>
            </a:endParaRPr>
          </a:p>
        </p:txBody>
      </p:sp>
      <p:pic>
        <p:nvPicPr>
          <p:cNvPr id="2052" name="Picture 4" descr="The Importance of Live Updates From Smart Agriculture IoT Products - JFrog  Connect">
            <a:extLst>
              <a:ext uri="{FF2B5EF4-FFF2-40B4-BE49-F238E27FC236}">
                <a16:creationId xmlns:a16="http://schemas.microsoft.com/office/drawing/2014/main" xmlns="" id="{B92FA400-4EAF-4C46-8E8C-E1718CA020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34099" y="-10425"/>
            <a:ext cx="3009901" cy="221260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Smart Farming In Agriculture Sector | by jack Mathew | DataDrivenInvestor">
            <a:extLst>
              <a:ext uri="{FF2B5EF4-FFF2-40B4-BE49-F238E27FC236}">
                <a16:creationId xmlns:a16="http://schemas.microsoft.com/office/drawing/2014/main" xmlns="" id="{0CDB1D67-D826-4119-AE93-196FEDD7F5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34099" y="2202181"/>
            <a:ext cx="3009901" cy="1578900"/>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IoT News | The precision agriculture market to reach € 3.7 billion  worldwide in 2025 | IoT Business News">
            <a:extLst>
              <a:ext uri="{FF2B5EF4-FFF2-40B4-BE49-F238E27FC236}">
                <a16:creationId xmlns:a16="http://schemas.microsoft.com/office/drawing/2014/main" xmlns="" id="{38AC801F-6301-4109-AC8C-AF85E396B84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34099" y="3781080"/>
            <a:ext cx="3009901" cy="13624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pic>
        <p:nvPicPr>
          <p:cNvPr id="3" name="Picture 2">
            <a:extLst>
              <a:ext uri="{FF2B5EF4-FFF2-40B4-BE49-F238E27FC236}">
                <a16:creationId xmlns:a16="http://schemas.microsoft.com/office/drawing/2014/main" xmlns="" id="{2F15F4B9-C75F-40A0-A2C8-ADDDA1A9CC70}"/>
              </a:ext>
            </a:extLst>
          </p:cNvPr>
          <p:cNvPicPr>
            <a:picLocks noChangeAspect="1"/>
          </p:cNvPicPr>
          <p:nvPr/>
        </p:nvPicPr>
        <p:blipFill>
          <a:blip r:embed="rId3"/>
          <a:stretch>
            <a:fillRect/>
          </a:stretch>
        </p:blipFill>
        <p:spPr>
          <a:xfrm>
            <a:off x="1" y="0"/>
            <a:ext cx="9144000" cy="5143500"/>
          </a:xfrm>
          <a:prstGeom prst="rect">
            <a:avLst/>
          </a:prstGeom>
        </p:spPr>
      </p:pic>
    </p:spTree>
    <p:extLst>
      <p:ext uri="{BB962C8B-B14F-4D97-AF65-F5344CB8AC3E}">
        <p14:creationId xmlns:p14="http://schemas.microsoft.com/office/powerpoint/2010/main" val="27701821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7"/>
          <p:cNvSpPr txBox="1"/>
          <p:nvPr/>
        </p:nvSpPr>
        <p:spPr>
          <a:xfrm>
            <a:off x="2088225" y="308350"/>
            <a:ext cx="5087400" cy="723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100" b="1" u="sng" dirty="0">
                <a:solidFill>
                  <a:srgbClr val="FFF2CC"/>
                </a:solidFill>
                <a:latin typeface="Times New Roman" panose="02020603050405020304" pitchFamily="18" charset="0"/>
                <a:ea typeface="Oswald"/>
                <a:cs typeface="Times New Roman" panose="02020603050405020304" pitchFamily="18" charset="0"/>
                <a:sym typeface="Oswald"/>
              </a:rPr>
              <a:t>Functional Block Diagram:</a:t>
            </a:r>
            <a:endParaRPr sz="2100" b="1" u="sng" dirty="0">
              <a:solidFill>
                <a:srgbClr val="FFF2CC"/>
              </a:solidFill>
              <a:latin typeface="Times New Roman" panose="02020603050405020304" pitchFamily="18" charset="0"/>
              <a:ea typeface="Oswald"/>
              <a:cs typeface="Times New Roman" panose="02020603050405020304" pitchFamily="18" charset="0"/>
              <a:sym typeface="Oswald"/>
            </a:endParaRPr>
          </a:p>
          <a:p>
            <a:pPr marL="0" lvl="0" indent="0" algn="l" rtl="0">
              <a:spcBef>
                <a:spcPts val="0"/>
              </a:spcBef>
              <a:spcAft>
                <a:spcPts val="0"/>
              </a:spcAft>
              <a:buNone/>
            </a:pPr>
            <a:endParaRPr u="sng" dirty="0">
              <a:solidFill>
                <a:schemeClr val="lt1"/>
              </a:solidFill>
              <a:latin typeface="Lato"/>
              <a:ea typeface="Lato"/>
              <a:cs typeface="Lato"/>
              <a:sym typeface="Lato"/>
            </a:endParaRPr>
          </a:p>
        </p:txBody>
      </p:sp>
      <p:pic>
        <p:nvPicPr>
          <p:cNvPr id="159" name="Google Shape;159;p17"/>
          <p:cNvPicPr preferRelativeResize="0"/>
          <p:nvPr/>
        </p:nvPicPr>
        <p:blipFill>
          <a:blip r:embed="rId3">
            <a:alphaModFix/>
          </a:blip>
          <a:stretch>
            <a:fillRect/>
          </a:stretch>
        </p:blipFill>
        <p:spPr>
          <a:xfrm>
            <a:off x="6339625" y="1031650"/>
            <a:ext cx="1424475" cy="1415150"/>
          </a:xfrm>
          <a:prstGeom prst="rect">
            <a:avLst/>
          </a:prstGeom>
          <a:noFill/>
          <a:ln>
            <a:noFill/>
          </a:ln>
        </p:spPr>
      </p:pic>
      <p:pic>
        <p:nvPicPr>
          <p:cNvPr id="160" name="Google Shape;160;p17"/>
          <p:cNvPicPr preferRelativeResize="0"/>
          <p:nvPr/>
        </p:nvPicPr>
        <p:blipFill>
          <a:blip r:embed="rId4">
            <a:alphaModFix/>
          </a:blip>
          <a:stretch>
            <a:fillRect/>
          </a:stretch>
        </p:blipFill>
        <p:spPr>
          <a:xfrm>
            <a:off x="6073713" y="3197625"/>
            <a:ext cx="1956300" cy="1265349"/>
          </a:xfrm>
          <a:prstGeom prst="rect">
            <a:avLst/>
          </a:prstGeom>
          <a:noFill/>
          <a:ln>
            <a:noFill/>
          </a:ln>
        </p:spPr>
      </p:pic>
      <p:pic>
        <p:nvPicPr>
          <p:cNvPr id="161" name="Google Shape;161;p17"/>
          <p:cNvPicPr preferRelativeResize="0"/>
          <p:nvPr/>
        </p:nvPicPr>
        <p:blipFill>
          <a:blip r:embed="rId5">
            <a:alphaModFix/>
          </a:blip>
          <a:stretch>
            <a:fillRect/>
          </a:stretch>
        </p:blipFill>
        <p:spPr>
          <a:xfrm>
            <a:off x="1306350" y="2641350"/>
            <a:ext cx="781875" cy="652626"/>
          </a:xfrm>
          <a:prstGeom prst="rect">
            <a:avLst/>
          </a:prstGeom>
          <a:noFill/>
          <a:ln>
            <a:noFill/>
          </a:ln>
        </p:spPr>
      </p:pic>
      <p:pic>
        <p:nvPicPr>
          <p:cNvPr id="162" name="Google Shape;162;p17"/>
          <p:cNvPicPr preferRelativeResize="0"/>
          <p:nvPr/>
        </p:nvPicPr>
        <p:blipFill>
          <a:blip r:embed="rId6">
            <a:alphaModFix/>
          </a:blip>
          <a:stretch>
            <a:fillRect/>
          </a:stretch>
        </p:blipFill>
        <p:spPr>
          <a:xfrm>
            <a:off x="4419550" y="2648863"/>
            <a:ext cx="1160850" cy="652625"/>
          </a:xfrm>
          <a:prstGeom prst="rect">
            <a:avLst/>
          </a:prstGeom>
          <a:noFill/>
          <a:ln>
            <a:noFill/>
          </a:ln>
        </p:spPr>
      </p:pic>
      <p:pic>
        <p:nvPicPr>
          <p:cNvPr id="163" name="Google Shape;163;p17"/>
          <p:cNvPicPr preferRelativeResize="0"/>
          <p:nvPr/>
        </p:nvPicPr>
        <p:blipFill>
          <a:blip r:embed="rId7">
            <a:alphaModFix/>
          </a:blip>
          <a:stretch>
            <a:fillRect/>
          </a:stretch>
        </p:blipFill>
        <p:spPr>
          <a:xfrm>
            <a:off x="1306350" y="3676600"/>
            <a:ext cx="781875" cy="723300"/>
          </a:xfrm>
          <a:prstGeom prst="rect">
            <a:avLst/>
          </a:prstGeom>
          <a:noFill/>
          <a:ln>
            <a:noFill/>
          </a:ln>
        </p:spPr>
      </p:pic>
      <p:pic>
        <p:nvPicPr>
          <p:cNvPr id="164" name="Google Shape;164;p17"/>
          <p:cNvPicPr preferRelativeResize="0"/>
          <p:nvPr/>
        </p:nvPicPr>
        <p:blipFill>
          <a:blip r:embed="rId8">
            <a:alphaModFix/>
          </a:blip>
          <a:stretch>
            <a:fillRect/>
          </a:stretch>
        </p:blipFill>
        <p:spPr>
          <a:xfrm>
            <a:off x="1284775" y="1606100"/>
            <a:ext cx="825025" cy="652625"/>
          </a:xfrm>
          <a:prstGeom prst="rect">
            <a:avLst/>
          </a:prstGeom>
          <a:noFill/>
          <a:ln>
            <a:noFill/>
          </a:ln>
        </p:spPr>
      </p:pic>
      <p:cxnSp>
        <p:nvCxnSpPr>
          <p:cNvPr id="165" name="Google Shape;165;p17"/>
          <p:cNvCxnSpPr>
            <a:stCxn id="164" idx="3"/>
          </p:cNvCxnSpPr>
          <p:nvPr/>
        </p:nvCxnSpPr>
        <p:spPr>
          <a:xfrm>
            <a:off x="2109800" y="1932412"/>
            <a:ext cx="1162500" cy="4500"/>
          </a:xfrm>
          <a:prstGeom prst="straightConnector1">
            <a:avLst/>
          </a:prstGeom>
          <a:noFill/>
          <a:ln w="9525" cap="flat" cmpd="sng">
            <a:solidFill>
              <a:schemeClr val="dk2"/>
            </a:solidFill>
            <a:prstDash val="solid"/>
            <a:round/>
            <a:headEnd type="none" w="med" len="med"/>
            <a:tailEnd type="none" w="med" len="med"/>
          </a:ln>
        </p:spPr>
      </p:cxnSp>
      <p:cxnSp>
        <p:nvCxnSpPr>
          <p:cNvPr id="166" name="Google Shape;166;p17"/>
          <p:cNvCxnSpPr>
            <a:stCxn id="161" idx="3"/>
          </p:cNvCxnSpPr>
          <p:nvPr/>
        </p:nvCxnSpPr>
        <p:spPr>
          <a:xfrm rot="10800000" flipH="1">
            <a:off x="2088225" y="2966163"/>
            <a:ext cx="521400" cy="1500"/>
          </a:xfrm>
          <a:prstGeom prst="straightConnector1">
            <a:avLst/>
          </a:prstGeom>
          <a:noFill/>
          <a:ln w="9525" cap="flat" cmpd="sng">
            <a:solidFill>
              <a:schemeClr val="dk2"/>
            </a:solidFill>
            <a:prstDash val="solid"/>
            <a:round/>
            <a:headEnd type="none" w="med" len="med"/>
            <a:tailEnd type="none" w="med" len="med"/>
          </a:ln>
        </p:spPr>
      </p:cxnSp>
      <p:cxnSp>
        <p:nvCxnSpPr>
          <p:cNvPr id="167" name="Google Shape;167;p17"/>
          <p:cNvCxnSpPr>
            <a:stCxn id="163" idx="3"/>
          </p:cNvCxnSpPr>
          <p:nvPr/>
        </p:nvCxnSpPr>
        <p:spPr>
          <a:xfrm>
            <a:off x="2088225" y="4038250"/>
            <a:ext cx="1240500" cy="5100"/>
          </a:xfrm>
          <a:prstGeom prst="straightConnector1">
            <a:avLst/>
          </a:prstGeom>
          <a:noFill/>
          <a:ln w="9525" cap="flat" cmpd="sng">
            <a:solidFill>
              <a:schemeClr val="dk2"/>
            </a:solidFill>
            <a:prstDash val="solid"/>
            <a:round/>
            <a:headEnd type="none" w="med" len="med"/>
            <a:tailEnd type="none" w="med" len="med"/>
          </a:ln>
        </p:spPr>
      </p:cxnSp>
      <p:pic>
        <p:nvPicPr>
          <p:cNvPr id="168" name="Google Shape;168;p17"/>
          <p:cNvPicPr preferRelativeResize="0"/>
          <p:nvPr/>
        </p:nvPicPr>
        <p:blipFill>
          <a:blip r:embed="rId9">
            <a:alphaModFix/>
          </a:blip>
          <a:stretch>
            <a:fillRect/>
          </a:stretch>
        </p:blipFill>
        <p:spPr>
          <a:xfrm>
            <a:off x="2437375" y="2342511"/>
            <a:ext cx="1748950" cy="1265339"/>
          </a:xfrm>
          <a:prstGeom prst="rect">
            <a:avLst/>
          </a:prstGeom>
          <a:noFill/>
          <a:ln>
            <a:noFill/>
          </a:ln>
        </p:spPr>
      </p:pic>
      <p:cxnSp>
        <p:nvCxnSpPr>
          <p:cNvPr id="169" name="Google Shape;169;p17"/>
          <p:cNvCxnSpPr>
            <a:stCxn id="168" idx="3"/>
            <a:endCxn id="168" idx="3"/>
          </p:cNvCxnSpPr>
          <p:nvPr/>
        </p:nvCxnSpPr>
        <p:spPr>
          <a:xfrm>
            <a:off x="4186325" y="2975181"/>
            <a:ext cx="0" cy="0"/>
          </a:xfrm>
          <a:prstGeom prst="straightConnector1">
            <a:avLst/>
          </a:prstGeom>
          <a:noFill/>
          <a:ln w="9525" cap="flat" cmpd="sng">
            <a:solidFill>
              <a:schemeClr val="dk2"/>
            </a:solidFill>
            <a:prstDash val="solid"/>
            <a:round/>
            <a:headEnd type="none" w="med" len="med"/>
            <a:tailEnd type="none" w="med" len="med"/>
          </a:ln>
        </p:spPr>
      </p:cxnSp>
      <p:cxnSp>
        <p:nvCxnSpPr>
          <p:cNvPr id="170" name="Google Shape;170;p17"/>
          <p:cNvCxnSpPr>
            <a:stCxn id="168" idx="3"/>
            <a:endCxn id="162" idx="1"/>
          </p:cNvCxnSpPr>
          <p:nvPr/>
        </p:nvCxnSpPr>
        <p:spPr>
          <a:xfrm>
            <a:off x="4186325" y="2975181"/>
            <a:ext cx="233100" cy="0"/>
          </a:xfrm>
          <a:prstGeom prst="straightConnector1">
            <a:avLst/>
          </a:prstGeom>
          <a:noFill/>
          <a:ln w="9525" cap="flat" cmpd="sng">
            <a:solidFill>
              <a:schemeClr val="dk2"/>
            </a:solidFill>
            <a:prstDash val="solid"/>
            <a:round/>
            <a:headEnd type="none" w="med" len="med"/>
            <a:tailEnd type="none" w="med" len="med"/>
          </a:ln>
        </p:spPr>
      </p:cxnSp>
      <p:cxnSp>
        <p:nvCxnSpPr>
          <p:cNvPr id="171" name="Google Shape;171;p17"/>
          <p:cNvCxnSpPr/>
          <p:nvPr/>
        </p:nvCxnSpPr>
        <p:spPr>
          <a:xfrm>
            <a:off x="3262875" y="1955850"/>
            <a:ext cx="9300" cy="611100"/>
          </a:xfrm>
          <a:prstGeom prst="straightConnector1">
            <a:avLst/>
          </a:prstGeom>
          <a:noFill/>
          <a:ln w="9525" cap="flat" cmpd="sng">
            <a:solidFill>
              <a:schemeClr val="dk2"/>
            </a:solidFill>
            <a:prstDash val="solid"/>
            <a:round/>
            <a:headEnd type="none" w="med" len="med"/>
            <a:tailEnd type="none" w="med" len="med"/>
          </a:ln>
        </p:spPr>
      </p:cxnSp>
      <p:cxnSp>
        <p:nvCxnSpPr>
          <p:cNvPr id="172" name="Google Shape;172;p17"/>
          <p:cNvCxnSpPr>
            <a:stCxn id="168" idx="2"/>
          </p:cNvCxnSpPr>
          <p:nvPr/>
        </p:nvCxnSpPr>
        <p:spPr>
          <a:xfrm>
            <a:off x="3311850" y="3607850"/>
            <a:ext cx="7500" cy="444900"/>
          </a:xfrm>
          <a:prstGeom prst="straightConnector1">
            <a:avLst/>
          </a:prstGeom>
          <a:noFill/>
          <a:ln w="9525" cap="flat" cmpd="sng">
            <a:solidFill>
              <a:schemeClr val="dk2"/>
            </a:solidFill>
            <a:prstDash val="solid"/>
            <a:round/>
            <a:headEnd type="none" w="med" len="med"/>
            <a:tailEnd type="none" w="med" len="med"/>
          </a:ln>
        </p:spPr>
      </p:cxnSp>
      <p:cxnSp>
        <p:nvCxnSpPr>
          <p:cNvPr id="173" name="Google Shape;173;p17"/>
          <p:cNvCxnSpPr>
            <a:stCxn id="162" idx="0"/>
          </p:cNvCxnSpPr>
          <p:nvPr/>
        </p:nvCxnSpPr>
        <p:spPr>
          <a:xfrm rot="10800000">
            <a:off x="4983775" y="1730263"/>
            <a:ext cx="16200" cy="918600"/>
          </a:xfrm>
          <a:prstGeom prst="straightConnector1">
            <a:avLst/>
          </a:prstGeom>
          <a:noFill/>
          <a:ln w="9525" cap="flat" cmpd="sng">
            <a:solidFill>
              <a:schemeClr val="dk2"/>
            </a:solidFill>
            <a:prstDash val="solid"/>
            <a:round/>
            <a:headEnd type="none" w="med" len="med"/>
            <a:tailEnd type="none" w="med" len="med"/>
          </a:ln>
        </p:spPr>
      </p:cxnSp>
      <p:cxnSp>
        <p:nvCxnSpPr>
          <p:cNvPr id="174" name="Google Shape;174;p17"/>
          <p:cNvCxnSpPr>
            <a:endCxn id="159" idx="1"/>
          </p:cNvCxnSpPr>
          <p:nvPr/>
        </p:nvCxnSpPr>
        <p:spPr>
          <a:xfrm rot="10800000" flipH="1">
            <a:off x="4992925" y="1739225"/>
            <a:ext cx="1346700" cy="300"/>
          </a:xfrm>
          <a:prstGeom prst="straightConnector1">
            <a:avLst/>
          </a:prstGeom>
          <a:noFill/>
          <a:ln w="9525" cap="flat" cmpd="sng">
            <a:solidFill>
              <a:schemeClr val="dk2"/>
            </a:solidFill>
            <a:prstDash val="solid"/>
            <a:round/>
            <a:headEnd type="none" w="med" len="med"/>
            <a:tailEnd type="none" w="med" len="med"/>
          </a:ln>
        </p:spPr>
      </p:cxnSp>
      <p:cxnSp>
        <p:nvCxnSpPr>
          <p:cNvPr id="175" name="Google Shape;175;p17"/>
          <p:cNvCxnSpPr>
            <a:stCxn id="159" idx="2"/>
            <a:endCxn id="160" idx="0"/>
          </p:cNvCxnSpPr>
          <p:nvPr/>
        </p:nvCxnSpPr>
        <p:spPr>
          <a:xfrm>
            <a:off x="7051863" y="2446800"/>
            <a:ext cx="0" cy="750900"/>
          </a:xfrm>
          <a:prstGeom prst="straightConnector1">
            <a:avLst/>
          </a:prstGeom>
          <a:noFill/>
          <a:ln w="9525" cap="flat" cmpd="sng">
            <a:solidFill>
              <a:schemeClr val="dk2"/>
            </a:solidFill>
            <a:prstDash val="solid"/>
            <a:round/>
            <a:headEnd type="none" w="med" len="med"/>
            <a:tailEnd type="none" w="med" len="med"/>
          </a:ln>
        </p:spPr>
      </p:cxnSp>
      <p:cxnSp>
        <p:nvCxnSpPr>
          <p:cNvPr id="176" name="Google Shape;176;p17"/>
          <p:cNvCxnSpPr>
            <a:stCxn id="159" idx="2"/>
            <a:endCxn id="160" idx="0"/>
          </p:cNvCxnSpPr>
          <p:nvPr/>
        </p:nvCxnSpPr>
        <p:spPr>
          <a:xfrm>
            <a:off x="7051863" y="2446800"/>
            <a:ext cx="0" cy="750900"/>
          </a:xfrm>
          <a:prstGeom prst="straightConnector1">
            <a:avLst/>
          </a:prstGeom>
          <a:noFill/>
          <a:ln w="9525" cap="flat" cmpd="sng">
            <a:solidFill>
              <a:schemeClr val="dk2"/>
            </a:solidFill>
            <a:prstDash val="solid"/>
            <a:round/>
            <a:headEnd type="none" w="med" len="med"/>
            <a:tailEnd type="triangle" w="med" len="med"/>
          </a:ln>
        </p:spPr>
      </p:cxnSp>
      <p:cxnSp>
        <p:nvCxnSpPr>
          <p:cNvPr id="177" name="Google Shape;177;p17"/>
          <p:cNvCxnSpPr>
            <a:endCxn id="159" idx="1"/>
          </p:cNvCxnSpPr>
          <p:nvPr/>
        </p:nvCxnSpPr>
        <p:spPr>
          <a:xfrm rot="10800000" flipH="1">
            <a:off x="4992925" y="1739225"/>
            <a:ext cx="1346700" cy="300"/>
          </a:xfrm>
          <a:prstGeom prst="straightConnector1">
            <a:avLst/>
          </a:prstGeom>
          <a:noFill/>
          <a:ln w="9525" cap="flat" cmpd="sng">
            <a:solidFill>
              <a:schemeClr val="dk2"/>
            </a:solidFill>
            <a:prstDash val="solid"/>
            <a:round/>
            <a:headEnd type="none" w="med" len="med"/>
            <a:tailEnd type="triangle" w="med" len="med"/>
          </a:ln>
        </p:spPr>
      </p:cxnSp>
      <p:cxnSp>
        <p:nvCxnSpPr>
          <p:cNvPr id="178" name="Google Shape;178;p17"/>
          <p:cNvCxnSpPr>
            <a:stCxn id="168" idx="3"/>
            <a:endCxn id="162" idx="1"/>
          </p:cNvCxnSpPr>
          <p:nvPr/>
        </p:nvCxnSpPr>
        <p:spPr>
          <a:xfrm>
            <a:off x="4186325" y="2975181"/>
            <a:ext cx="233100" cy="0"/>
          </a:xfrm>
          <a:prstGeom prst="straightConnector1">
            <a:avLst/>
          </a:prstGeom>
          <a:noFill/>
          <a:ln w="9525" cap="flat" cmpd="sng">
            <a:solidFill>
              <a:schemeClr val="dk2"/>
            </a:solidFill>
            <a:prstDash val="solid"/>
            <a:round/>
            <a:headEnd type="none" w="med" len="med"/>
            <a:tailEnd type="triangle" w="med" len="med"/>
          </a:ln>
        </p:spPr>
      </p:cxnSp>
      <p:sp>
        <p:nvSpPr>
          <p:cNvPr id="179" name="Google Shape;179;p17"/>
          <p:cNvSpPr txBox="1"/>
          <p:nvPr/>
        </p:nvSpPr>
        <p:spPr>
          <a:xfrm>
            <a:off x="6196625" y="4504100"/>
            <a:ext cx="2228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i="1">
                <a:solidFill>
                  <a:schemeClr val="lt1"/>
                </a:solidFill>
                <a:highlight>
                  <a:schemeClr val="dk1"/>
                </a:highlight>
                <a:latin typeface="Oswald"/>
                <a:ea typeface="Oswald"/>
                <a:cs typeface="Oswald"/>
                <a:sym typeface="Oswald"/>
              </a:rPr>
              <a:t>Web technologies</a:t>
            </a:r>
            <a:endParaRPr b="1" i="1">
              <a:solidFill>
                <a:schemeClr val="lt1"/>
              </a:solidFill>
              <a:highlight>
                <a:schemeClr val="dk1"/>
              </a:highlight>
              <a:latin typeface="Oswald"/>
              <a:ea typeface="Oswald"/>
              <a:cs typeface="Oswald"/>
              <a:sym typeface="Oswald"/>
            </a:endParaRPr>
          </a:p>
        </p:txBody>
      </p:sp>
      <p:sp>
        <p:nvSpPr>
          <p:cNvPr id="180" name="Google Shape;180;p17"/>
          <p:cNvSpPr txBox="1"/>
          <p:nvPr/>
        </p:nvSpPr>
        <p:spPr>
          <a:xfrm>
            <a:off x="2698700" y="1363450"/>
            <a:ext cx="1956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i="1">
                <a:solidFill>
                  <a:schemeClr val="lt1"/>
                </a:solidFill>
                <a:latin typeface="Lato"/>
                <a:ea typeface="Lato"/>
                <a:cs typeface="Lato"/>
                <a:sym typeface="Lato"/>
              </a:rPr>
              <a:t>IoT Technologies</a:t>
            </a:r>
            <a:endParaRPr b="1" i="1">
              <a:solidFill>
                <a:schemeClr val="lt1"/>
              </a:solidFill>
              <a:latin typeface="Lato"/>
              <a:ea typeface="Lato"/>
              <a:cs typeface="Lato"/>
              <a:sym typeface="Lato"/>
            </a:endParaRPr>
          </a:p>
        </p:txBody>
      </p:sp>
      <p:cxnSp>
        <p:nvCxnSpPr>
          <p:cNvPr id="182" name="Google Shape;182;p17"/>
          <p:cNvCxnSpPr>
            <a:stCxn id="168" idx="2"/>
            <a:endCxn id="168" idx="2"/>
          </p:cNvCxnSpPr>
          <p:nvPr/>
        </p:nvCxnSpPr>
        <p:spPr>
          <a:xfrm>
            <a:off x="3311850" y="3607850"/>
            <a:ext cx="0" cy="0"/>
          </a:xfrm>
          <a:prstGeom prst="straightConnector1">
            <a:avLst/>
          </a:prstGeom>
          <a:noFill/>
          <a:ln w="9525" cap="flat" cmpd="sng">
            <a:solidFill>
              <a:schemeClr val="dk2"/>
            </a:solidFill>
            <a:prstDash val="solid"/>
            <a:round/>
            <a:headEnd type="none" w="med" len="med"/>
            <a:tailEnd type="triangle" w="med" len="med"/>
          </a:ln>
        </p:spPr>
      </p:cxnSp>
      <p:cxnSp>
        <p:nvCxnSpPr>
          <p:cNvPr id="185" name="Google Shape;185;p17"/>
          <p:cNvCxnSpPr/>
          <p:nvPr/>
        </p:nvCxnSpPr>
        <p:spPr>
          <a:xfrm rot="10800000">
            <a:off x="4231325" y="1514000"/>
            <a:ext cx="2209800" cy="9300"/>
          </a:xfrm>
          <a:prstGeom prst="straightConnector1">
            <a:avLst/>
          </a:prstGeom>
          <a:noFill/>
          <a:ln w="9525" cap="flat" cmpd="sng">
            <a:solidFill>
              <a:schemeClr val="dk2"/>
            </a:solidFill>
            <a:prstDash val="solid"/>
            <a:round/>
            <a:headEnd type="none" w="med" len="med"/>
            <a:tailEnd type="none" w="med" len="med"/>
          </a:ln>
        </p:spPr>
      </p:cxnSp>
      <p:cxnSp>
        <p:nvCxnSpPr>
          <p:cNvPr id="186" name="Google Shape;186;p17"/>
          <p:cNvCxnSpPr/>
          <p:nvPr/>
        </p:nvCxnSpPr>
        <p:spPr>
          <a:xfrm flipH="1">
            <a:off x="3507200" y="1513900"/>
            <a:ext cx="752400" cy="17301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pic>
        <p:nvPicPr>
          <p:cNvPr id="197" name="Google Shape;197;p19"/>
          <p:cNvPicPr preferRelativeResize="0"/>
          <p:nvPr/>
        </p:nvPicPr>
        <p:blipFill>
          <a:blip r:embed="rId3">
            <a:alphaModFix/>
          </a:blip>
          <a:stretch>
            <a:fillRect/>
          </a:stretch>
        </p:blipFill>
        <p:spPr>
          <a:xfrm>
            <a:off x="124473" y="1909844"/>
            <a:ext cx="2206833" cy="1667970"/>
          </a:xfrm>
          <a:prstGeom prst="rect">
            <a:avLst/>
          </a:prstGeom>
          <a:noFill/>
          <a:ln>
            <a:noFill/>
          </a:ln>
        </p:spPr>
      </p:pic>
      <p:sp>
        <p:nvSpPr>
          <p:cNvPr id="200" name="Google Shape;200;p19"/>
          <p:cNvSpPr txBox="1"/>
          <p:nvPr/>
        </p:nvSpPr>
        <p:spPr>
          <a:xfrm>
            <a:off x="1635150" y="11875"/>
            <a:ext cx="5873700" cy="507801"/>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100" b="1" u="sng" dirty="0">
                <a:solidFill>
                  <a:schemeClr val="accent2">
                    <a:lumMod val="20000"/>
                    <a:lumOff val="80000"/>
                  </a:schemeClr>
                </a:solidFill>
                <a:latin typeface="Times New Roman"/>
                <a:ea typeface="Times New Roman"/>
                <a:cs typeface="Times New Roman"/>
                <a:sym typeface="Times New Roman"/>
              </a:rPr>
              <a:t>HARDWARE </a:t>
            </a:r>
            <a:r>
              <a:rPr lang="en" sz="2100" b="1" u="sng" dirty="0" smtClean="0">
                <a:solidFill>
                  <a:schemeClr val="accent2">
                    <a:lumMod val="20000"/>
                    <a:lumOff val="80000"/>
                  </a:schemeClr>
                </a:solidFill>
                <a:latin typeface="Times New Roman"/>
                <a:ea typeface="Times New Roman"/>
                <a:cs typeface="Times New Roman"/>
                <a:sym typeface="Times New Roman"/>
              </a:rPr>
              <a:t>TO BE USED</a:t>
            </a:r>
            <a:r>
              <a:rPr lang="en" sz="2100" b="1" u="sng" dirty="0">
                <a:solidFill>
                  <a:schemeClr val="accent2">
                    <a:lumMod val="20000"/>
                    <a:lumOff val="80000"/>
                  </a:schemeClr>
                </a:solidFill>
                <a:latin typeface="Times New Roman"/>
                <a:ea typeface="Times New Roman"/>
                <a:cs typeface="Times New Roman"/>
                <a:sym typeface="Times New Roman"/>
              </a:rPr>
              <a:t>:</a:t>
            </a:r>
            <a:endParaRPr sz="2100" b="1" u="sng" dirty="0">
              <a:solidFill>
                <a:schemeClr val="accent2">
                  <a:lumMod val="20000"/>
                  <a:lumOff val="80000"/>
                </a:schemeClr>
              </a:solidFill>
              <a:latin typeface="Times New Roman"/>
              <a:ea typeface="Times New Roman"/>
              <a:cs typeface="Times New Roman"/>
              <a:sym typeface="Times New Roman"/>
            </a:endParaRPr>
          </a:p>
        </p:txBody>
      </p:sp>
      <p:sp>
        <p:nvSpPr>
          <p:cNvPr id="201" name="Google Shape;201;p19"/>
          <p:cNvSpPr txBox="1"/>
          <p:nvPr/>
        </p:nvSpPr>
        <p:spPr>
          <a:xfrm>
            <a:off x="332501" y="3544400"/>
            <a:ext cx="1642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solidFill>
                  <a:schemeClr val="lt1"/>
                </a:solidFill>
                <a:latin typeface="+mj-lt"/>
                <a:ea typeface="Oswald"/>
                <a:cs typeface="Oswald"/>
                <a:sym typeface="Oswald"/>
              </a:rPr>
              <a:t>AURDINO UNO</a:t>
            </a:r>
            <a:endParaRPr b="1" dirty="0">
              <a:solidFill>
                <a:schemeClr val="lt1"/>
              </a:solidFill>
              <a:latin typeface="+mj-lt"/>
              <a:ea typeface="Oswald"/>
              <a:cs typeface="Oswald"/>
              <a:sym typeface="Oswald"/>
            </a:endParaRPr>
          </a:p>
        </p:txBody>
      </p:sp>
      <p:sp>
        <p:nvSpPr>
          <p:cNvPr id="12" name="TextBox 11">
            <a:extLst>
              <a:ext uri="{FF2B5EF4-FFF2-40B4-BE49-F238E27FC236}">
                <a16:creationId xmlns:a16="http://schemas.microsoft.com/office/drawing/2014/main" xmlns="" id="{AC7F4FEA-FD12-4BC6-A213-90503814DF02}"/>
              </a:ext>
            </a:extLst>
          </p:cNvPr>
          <p:cNvSpPr txBox="1"/>
          <p:nvPr/>
        </p:nvSpPr>
        <p:spPr>
          <a:xfrm>
            <a:off x="124474" y="450894"/>
            <a:ext cx="8821820" cy="954107"/>
          </a:xfrm>
          <a:prstGeom prst="rect">
            <a:avLst/>
          </a:prstGeom>
          <a:noFill/>
        </p:spPr>
        <p:txBody>
          <a:bodyPr wrap="square" rtlCol="0">
            <a:spAutoFit/>
          </a:bodyPr>
          <a:lstStyle/>
          <a:p>
            <a:r>
              <a:rPr lang="en-GB" b="1" u="sng" dirty="0" err="1" smtClean="0">
                <a:solidFill>
                  <a:schemeClr val="accent6">
                    <a:lumMod val="20000"/>
                    <a:lumOff val="80000"/>
                  </a:schemeClr>
                </a:solidFill>
                <a:latin typeface="+mj-lt"/>
              </a:rPr>
              <a:t>Arduino</a:t>
            </a:r>
            <a:r>
              <a:rPr lang="en-GB" b="1" u="sng" dirty="0" smtClean="0">
                <a:solidFill>
                  <a:schemeClr val="accent6">
                    <a:lumMod val="20000"/>
                    <a:lumOff val="80000"/>
                  </a:schemeClr>
                </a:solidFill>
                <a:latin typeface="+mj-lt"/>
              </a:rPr>
              <a:t> </a:t>
            </a:r>
            <a:r>
              <a:rPr lang="en-GB" b="1" u="sng" dirty="0">
                <a:solidFill>
                  <a:schemeClr val="accent6">
                    <a:lumMod val="20000"/>
                    <a:lumOff val="80000"/>
                  </a:schemeClr>
                </a:solidFill>
                <a:latin typeface="+mj-lt"/>
              </a:rPr>
              <a:t>Uno </a:t>
            </a:r>
            <a:r>
              <a:rPr lang="en-GB" b="1" u="sng" dirty="0" smtClean="0">
                <a:solidFill>
                  <a:schemeClr val="accent6">
                    <a:lumMod val="20000"/>
                    <a:lumOff val="80000"/>
                  </a:schemeClr>
                </a:solidFill>
                <a:latin typeface="+mj-lt"/>
              </a:rPr>
              <a:t>Board</a:t>
            </a:r>
          </a:p>
          <a:p>
            <a:r>
              <a:rPr lang="en-GB" dirty="0">
                <a:solidFill>
                  <a:schemeClr val="accent6">
                    <a:lumMod val="20000"/>
                    <a:lumOff val="80000"/>
                  </a:schemeClr>
                </a:solidFill>
                <a:latin typeface="+mj-lt"/>
              </a:rPr>
              <a:t>The </a:t>
            </a:r>
            <a:r>
              <a:rPr lang="en-GB" dirty="0" err="1">
                <a:solidFill>
                  <a:schemeClr val="accent6">
                    <a:lumMod val="20000"/>
                    <a:lumOff val="80000"/>
                  </a:schemeClr>
                </a:solidFill>
                <a:latin typeface="+mj-lt"/>
              </a:rPr>
              <a:t>Arduino</a:t>
            </a:r>
            <a:r>
              <a:rPr lang="en-GB" dirty="0">
                <a:solidFill>
                  <a:schemeClr val="accent6">
                    <a:lumMod val="20000"/>
                    <a:lumOff val="80000"/>
                  </a:schemeClr>
                </a:solidFill>
                <a:latin typeface="+mj-lt"/>
              </a:rPr>
              <a:t> Uno is an open-source microcontroller board based on the Microchip ATmega328P microcontroller and developed by </a:t>
            </a:r>
            <a:r>
              <a:rPr lang="en-GB" dirty="0" err="1" smtClean="0">
                <a:solidFill>
                  <a:schemeClr val="accent6">
                    <a:lumMod val="20000"/>
                    <a:lumOff val="80000"/>
                  </a:schemeClr>
                </a:solidFill>
                <a:latin typeface="+mj-lt"/>
              </a:rPr>
              <a:t>Arduino</a:t>
            </a:r>
            <a:r>
              <a:rPr lang="en-GB" dirty="0" smtClean="0">
                <a:solidFill>
                  <a:schemeClr val="accent6">
                    <a:lumMod val="20000"/>
                    <a:lumOff val="80000"/>
                  </a:schemeClr>
                </a:solidFill>
                <a:latin typeface="+mj-lt"/>
              </a:rPr>
              <a:t>.</a:t>
            </a:r>
            <a:endParaRPr lang="en-GB" dirty="0">
              <a:solidFill>
                <a:schemeClr val="accent6">
                  <a:lumMod val="20000"/>
                  <a:lumOff val="80000"/>
                </a:schemeClr>
              </a:solidFill>
              <a:latin typeface="+mj-lt"/>
            </a:endParaRPr>
          </a:p>
          <a:p>
            <a:endParaRPr lang="en-GB" u="sng" dirty="0">
              <a:solidFill>
                <a:schemeClr val="accent6">
                  <a:lumMod val="20000"/>
                  <a:lumOff val="80000"/>
                </a:schemeClr>
              </a:solidFill>
              <a:latin typeface="+mj-lt"/>
            </a:endParaRPr>
          </a:p>
        </p:txBody>
      </p:sp>
      <p:sp>
        <p:nvSpPr>
          <p:cNvPr id="14" name="Rectangle 13">
            <a:extLst>
              <a:ext uri="{FF2B5EF4-FFF2-40B4-BE49-F238E27FC236}">
                <a16:creationId xmlns:a16="http://schemas.microsoft.com/office/drawing/2014/main" xmlns="" id="{239C84F8-13CB-457A-9156-42CA318C12EB}"/>
              </a:ext>
            </a:extLst>
          </p:cNvPr>
          <p:cNvSpPr/>
          <p:nvPr/>
        </p:nvSpPr>
        <p:spPr>
          <a:xfrm>
            <a:off x="3031073" y="1199055"/>
            <a:ext cx="5272668" cy="2677656"/>
          </a:xfrm>
          <a:prstGeom prst="rect">
            <a:avLst/>
          </a:prstGeom>
        </p:spPr>
        <p:txBody>
          <a:bodyPr wrap="square">
            <a:spAutoFit/>
          </a:bodyPr>
          <a:lstStyle/>
          <a:p>
            <a:pPr fontAlgn="base">
              <a:buClr>
                <a:schemeClr val="bg1"/>
              </a:buClr>
            </a:pPr>
            <a:r>
              <a:rPr lang="en-GB" dirty="0" smtClean="0">
                <a:solidFill>
                  <a:schemeClr val="bg1"/>
                </a:solidFill>
                <a:latin typeface="+mj-lt"/>
              </a:rPr>
              <a:t>Features </a:t>
            </a:r>
            <a:r>
              <a:rPr lang="en-GB" dirty="0">
                <a:solidFill>
                  <a:schemeClr val="bg1"/>
                </a:solidFill>
                <a:latin typeface="+mj-lt"/>
              </a:rPr>
              <a:t>of </a:t>
            </a:r>
            <a:r>
              <a:rPr lang="en-GB" dirty="0" err="1">
                <a:solidFill>
                  <a:schemeClr val="bg1"/>
                </a:solidFill>
                <a:latin typeface="+mj-lt"/>
              </a:rPr>
              <a:t>Arduino</a:t>
            </a:r>
            <a:r>
              <a:rPr lang="en-GB" dirty="0">
                <a:solidFill>
                  <a:schemeClr val="bg1"/>
                </a:solidFill>
                <a:latin typeface="+mj-lt"/>
              </a:rPr>
              <a:t> Uno </a:t>
            </a:r>
            <a:endParaRPr lang="en-GB" dirty="0" smtClean="0">
              <a:solidFill>
                <a:schemeClr val="bg1"/>
              </a:solidFill>
              <a:latin typeface="+mj-lt"/>
            </a:endParaRPr>
          </a:p>
          <a:p>
            <a:pPr marL="285750" indent="-285750" fontAlgn="base">
              <a:buClr>
                <a:schemeClr val="bg1"/>
              </a:buClr>
              <a:buFont typeface="Arial" pitchFamily="34" charset="0"/>
              <a:buChar char="•"/>
            </a:pPr>
            <a:r>
              <a:rPr lang="en-GB" dirty="0" smtClean="0">
                <a:solidFill>
                  <a:schemeClr val="bg1"/>
                </a:solidFill>
                <a:latin typeface="+mj-lt"/>
              </a:rPr>
              <a:t>The </a:t>
            </a:r>
            <a:r>
              <a:rPr lang="en-GB" dirty="0">
                <a:solidFill>
                  <a:schemeClr val="bg1"/>
                </a:solidFill>
                <a:latin typeface="+mj-lt"/>
              </a:rPr>
              <a:t>operating voltage is 5V</a:t>
            </a:r>
          </a:p>
          <a:p>
            <a:pPr marL="285750" indent="-285750" fontAlgn="base">
              <a:buClr>
                <a:schemeClr val="bg1"/>
              </a:buClr>
              <a:buFont typeface="Arial" pitchFamily="34" charset="0"/>
              <a:buChar char="•"/>
            </a:pPr>
            <a:r>
              <a:rPr lang="en-GB" dirty="0">
                <a:solidFill>
                  <a:schemeClr val="bg1"/>
                </a:solidFill>
                <a:latin typeface="+mj-lt"/>
              </a:rPr>
              <a:t>The recommended input voltage will range from 7v to 12V</a:t>
            </a:r>
          </a:p>
          <a:p>
            <a:pPr marL="285750" indent="-285750" fontAlgn="base">
              <a:buClr>
                <a:schemeClr val="bg1"/>
              </a:buClr>
              <a:buFont typeface="Arial" pitchFamily="34" charset="0"/>
              <a:buChar char="•"/>
            </a:pPr>
            <a:r>
              <a:rPr lang="en-GB" dirty="0">
                <a:solidFill>
                  <a:schemeClr val="bg1"/>
                </a:solidFill>
                <a:latin typeface="+mj-lt"/>
              </a:rPr>
              <a:t>The input voltage ranges from 6v to 20V</a:t>
            </a:r>
          </a:p>
          <a:p>
            <a:pPr marL="285750" indent="-285750" fontAlgn="base">
              <a:buClr>
                <a:schemeClr val="bg1"/>
              </a:buClr>
              <a:buFont typeface="Arial" pitchFamily="34" charset="0"/>
              <a:buChar char="•"/>
            </a:pPr>
            <a:r>
              <a:rPr lang="en-GB" dirty="0">
                <a:solidFill>
                  <a:schemeClr val="bg1"/>
                </a:solidFill>
                <a:latin typeface="+mj-lt"/>
              </a:rPr>
              <a:t>Digital input/output pins are 14</a:t>
            </a:r>
          </a:p>
          <a:p>
            <a:pPr marL="285750" indent="-285750" fontAlgn="base">
              <a:buClr>
                <a:schemeClr val="bg1"/>
              </a:buClr>
              <a:buFont typeface="Arial" pitchFamily="34" charset="0"/>
              <a:buChar char="•"/>
            </a:pPr>
            <a:r>
              <a:rPr lang="en-GB" dirty="0" err="1">
                <a:solidFill>
                  <a:schemeClr val="bg1"/>
                </a:solidFill>
                <a:latin typeface="+mj-lt"/>
              </a:rPr>
              <a:t>Analog</a:t>
            </a:r>
            <a:r>
              <a:rPr lang="en-GB" dirty="0">
                <a:solidFill>
                  <a:schemeClr val="bg1"/>
                </a:solidFill>
                <a:latin typeface="+mj-lt"/>
              </a:rPr>
              <a:t> i/p pins are 6</a:t>
            </a:r>
          </a:p>
          <a:p>
            <a:pPr marL="285750" indent="-285750" fontAlgn="base">
              <a:buClr>
                <a:schemeClr val="bg1"/>
              </a:buClr>
              <a:buFont typeface="Arial" pitchFamily="34" charset="0"/>
              <a:buChar char="•"/>
            </a:pPr>
            <a:r>
              <a:rPr lang="en-GB" dirty="0">
                <a:solidFill>
                  <a:schemeClr val="bg1"/>
                </a:solidFill>
                <a:latin typeface="+mj-lt"/>
              </a:rPr>
              <a:t>DC Current for each input/output pin is 40 mA</a:t>
            </a:r>
          </a:p>
          <a:p>
            <a:pPr marL="285750" indent="-285750" fontAlgn="base">
              <a:buClr>
                <a:schemeClr val="bg1"/>
              </a:buClr>
              <a:buFont typeface="Arial" pitchFamily="34" charset="0"/>
              <a:buChar char="•"/>
            </a:pPr>
            <a:r>
              <a:rPr lang="en-GB" dirty="0">
                <a:solidFill>
                  <a:schemeClr val="bg1"/>
                </a:solidFill>
                <a:latin typeface="+mj-lt"/>
              </a:rPr>
              <a:t>DC Current for 3.3V Pin is 50 mA</a:t>
            </a:r>
          </a:p>
          <a:p>
            <a:pPr marL="285750" indent="-285750" fontAlgn="base">
              <a:buClr>
                <a:schemeClr val="bg1"/>
              </a:buClr>
              <a:buFont typeface="Arial" pitchFamily="34" charset="0"/>
              <a:buChar char="•"/>
            </a:pPr>
            <a:r>
              <a:rPr lang="en-GB" dirty="0">
                <a:solidFill>
                  <a:schemeClr val="bg1"/>
                </a:solidFill>
                <a:latin typeface="+mj-lt"/>
              </a:rPr>
              <a:t>Flash Memory is 32 KB</a:t>
            </a:r>
          </a:p>
          <a:p>
            <a:pPr marL="285750" indent="-285750" fontAlgn="base">
              <a:buClr>
                <a:schemeClr val="bg1"/>
              </a:buClr>
              <a:buFont typeface="Arial" pitchFamily="34" charset="0"/>
              <a:buChar char="•"/>
            </a:pPr>
            <a:r>
              <a:rPr lang="en-GB" dirty="0">
                <a:solidFill>
                  <a:schemeClr val="bg1"/>
                </a:solidFill>
                <a:latin typeface="+mj-lt"/>
              </a:rPr>
              <a:t>SRAM is 2 KB</a:t>
            </a:r>
          </a:p>
          <a:p>
            <a:pPr marL="285750" indent="-285750" fontAlgn="base">
              <a:buClr>
                <a:schemeClr val="bg1"/>
              </a:buClr>
              <a:buFont typeface="Arial" pitchFamily="34" charset="0"/>
              <a:buChar char="•"/>
            </a:pPr>
            <a:r>
              <a:rPr lang="en-GB" dirty="0">
                <a:solidFill>
                  <a:schemeClr val="bg1"/>
                </a:solidFill>
                <a:latin typeface="+mj-lt"/>
              </a:rPr>
              <a:t>EEPROM is 1 KB</a:t>
            </a:r>
          </a:p>
          <a:p>
            <a:pPr marL="285750" indent="-285750" fontAlgn="base">
              <a:buClr>
                <a:schemeClr val="bg1"/>
              </a:buClr>
              <a:buFont typeface="Arial" pitchFamily="34" charset="0"/>
              <a:buChar char="•"/>
            </a:pPr>
            <a:r>
              <a:rPr lang="en-GB" dirty="0">
                <a:solidFill>
                  <a:schemeClr val="bg1"/>
                </a:solidFill>
                <a:latin typeface="+mj-lt"/>
              </a:rPr>
              <a:t>CLK Speed is 16 MHz</a:t>
            </a:r>
          </a:p>
        </p:txBody>
      </p:sp>
      <p:sp>
        <p:nvSpPr>
          <p:cNvPr id="15" name="TextBox 14">
            <a:extLst>
              <a:ext uri="{FF2B5EF4-FFF2-40B4-BE49-F238E27FC236}">
                <a16:creationId xmlns:a16="http://schemas.microsoft.com/office/drawing/2014/main" xmlns="" id="{601D96CA-377A-4434-BFF6-77D664C8B512}"/>
              </a:ext>
            </a:extLst>
          </p:cNvPr>
          <p:cNvSpPr txBox="1"/>
          <p:nvPr/>
        </p:nvSpPr>
        <p:spPr>
          <a:xfrm>
            <a:off x="0" y="4018850"/>
            <a:ext cx="9237134" cy="1446550"/>
          </a:xfrm>
          <a:prstGeom prst="rect">
            <a:avLst/>
          </a:prstGeom>
          <a:noFill/>
        </p:spPr>
        <p:txBody>
          <a:bodyPr wrap="square" rtlCol="0">
            <a:spAutoFit/>
          </a:bodyPr>
          <a:lstStyle/>
          <a:p>
            <a:pPr>
              <a:buClr>
                <a:schemeClr val="bg1"/>
              </a:buClr>
            </a:pPr>
            <a:r>
              <a:rPr lang="en-GB" sz="1200" dirty="0" smtClean="0">
                <a:solidFill>
                  <a:schemeClr val="bg1"/>
                </a:solidFill>
                <a:latin typeface="+mj-lt"/>
              </a:rPr>
              <a:t>*EEPROM </a:t>
            </a:r>
            <a:r>
              <a:rPr lang="en-GB" sz="1200" dirty="0">
                <a:solidFill>
                  <a:schemeClr val="bg1"/>
                </a:solidFill>
                <a:latin typeface="+mj-lt"/>
              </a:rPr>
              <a:t>(electrically erasable programmable read-only memory) is user-modifiable read-only memory (ROM) that </a:t>
            </a:r>
            <a:r>
              <a:rPr lang="en-GB" sz="1200" b="1" dirty="0">
                <a:solidFill>
                  <a:schemeClr val="bg1"/>
                </a:solidFill>
                <a:latin typeface="+mj-lt"/>
              </a:rPr>
              <a:t>allow users to erase and reprogram stored data repeatedly in an application</a:t>
            </a:r>
          </a:p>
          <a:p>
            <a:pPr>
              <a:buClr>
                <a:schemeClr val="bg1"/>
              </a:buClr>
            </a:pPr>
            <a:r>
              <a:rPr lang="en-GB" sz="1200" dirty="0" smtClean="0">
                <a:solidFill>
                  <a:schemeClr val="bg1"/>
                </a:solidFill>
                <a:latin typeface="+mj-lt"/>
              </a:rPr>
              <a:t>*Flash </a:t>
            </a:r>
            <a:r>
              <a:rPr lang="en-GB" sz="1200" dirty="0">
                <a:solidFill>
                  <a:schemeClr val="bg1"/>
                </a:solidFill>
                <a:latin typeface="+mj-lt"/>
              </a:rPr>
              <a:t>Memory is one category of Read only memory</a:t>
            </a:r>
          </a:p>
          <a:p>
            <a:pPr>
              <a:buClr>
                <a:schemeClr val="bg1"/>
              </a:buClr>
            </a:pPr>
            <a:r>
              <a:rPr lang="en-GB" sz="1200" dirty="0" smtClean="0">
                <a:solidFill>
                  <a:schemeClr val="bg1"/>
                </a:solidFill>
                <a:latin typeface="+mj-lt"/>
              </a:rPr>
              <a:t>*SRAM </a:t>
            </a:r>
            <a:r>
              <a:rPr lang="en-GB" sz="1200" dirty="0">
                <a:solidFill>
                  <a:schemeClr val="bg1"/>
                </a:solidFill>
                <a:latin typeface="+mj-lt"/>
              </a:rPr>
              <a:t>(</a:t>
            </a:r>
            <a:r>
              <a:rPr lang="en-GB" sz="1200" b="1" dirty="0">
                <a:solidFill>
                  <a:schemeClr val="bg1"/>
                </a:solidFill>
                <a:latin typeface="+mj-lt"/>
              </a:rPr>
              <a:t>static RAM</a:t>
            </a:r>
            <a:r>
              <a:rPr lang="en-GB" sz="1200" dirty="0">
                <a:solidFill>
                  <a:schemeClr val="bg1"/>
                </a:solidFill>
                <a:latin typeface="+mj-lt"/>
              </a:rPr>
              <a:t>) is random access memory (RAM) that retains data bits in its memory as long as power is being supplied</a:t>
            </a:r>
          </a:p>
          <a:p>
            <a:pPr>
              <a:buClr>
                <a:schemeClr val="bg1"/>
              </a:buClr>
            </a:pPr>
            <a:r>
              <a:rPr lang="en-GB" sz="1200" dirty="0" smtClean="0">
                <a:solidFill>
                  <a:schemeClr val="bg1"/>
                </a:solidFill>
                <a:latin typeface="+mj-lt"/>
              </a:rPr>
              <a:t>*CLK </a:t>
            </a:r>
            <a:r>
              <a:rPr lang="en-GB" sz="1200" dirty="0">
                <a:solidFill>
                  <a:schemeClr val="bg1"/>
                </a:solidFill>
                <a:latin typeface="+mj-lt"/>
              </a:rPr>
              <a:t>speed= The clock speed </a:t>
            </a:r>
            <a:r>
              <a:rPr lang="en-GB" sz="1200" b="1" dirty="0">
                <a:solidFill>
                  <a:schemeClr val="bg1"/>
                </a:solidFill>
                <a:latin typeface="+mj-lt"/>
              </a:rPr>
              <a:t>measures the number of cycles  CPU executes per second</a:t>
            </a:r>
            <a:endParaRPr lang="en-GB" sz="1200" dirty="0">
              <a:solidFill>
                <a:schemeClr val="bg1"/>
              </a:solidFill>
              <a:latin typeface="+mj-lt"/>
            </a:endParaRPr>
          </a:p>
          <a:p>
            <a:endParaRPr lang="en-GB" b="1" dirty="0">
              <a:solidFill>
                <a:schemeClr val="bg1"/>
              </a:solidFill>
              <a:latin typeface="+mj-lt"/>
            </a:endParaRPr>
          </a:p>
          <a:p>
            <a:endParaRPr lang="en-GB" dirty="0">
              <a:solidFill>
                <a:schemeClr val="bg1"/>
              </a:solidFill>
              <a:latin typeface="+mj-l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oogle Shape;198;p19">
            <a:extLst>
              <a:ext uri="{FF2B5EF4-FFF2-40B4-BE49-F238E27FC236}">
                <a16:creationId xmlns:a16="http://schemas.microsoft.com/office/drawing/2014/main" xmlns="" id="{44453536-D13F-41D1-8CE5-C4E211C0E4FA}"/>
              </a:ext>
            </a:extLst>
          </p:cNvPr>
          <p:cNvPicPr preferRelativeResize="0"/>
          <p:nvPr/>
        </p:nvPicPr>
        <p:blipFill>
          <a:blip r:embed="rId2">
            <a:alphaModFix/>
          </a:blip>
          <a:stretch>
            <a:fillRect/>
          </a:stretch>
        </p:blipFill>
        <p:spPr>
          <a:xfrm>
            <a:off x="624222" y="1841425"/>
            <a:ext cx="2726153" cy="1722101"/>
          </a:xfrm>
          <a:prstGeom prst="rect">
            <a:avLst/>
          </a:prstGeom>
          <a:noFill/>
          <a:ln>
            <a:noFill/>
          </a:ln>
        </p:spPr>
      </p:pic>
      <p:sp>
        <p:nvSpPr>
          <p:cNvPr id="3" name="Google Shape;202;p19">
            <a:extLst>
              <a:ext uri="{FF2B5EF4-FFF2-40B4-BE49-F238E27FC236}">
                <a16:creationId xmlns:a16="http://schemas.microsoft.com/office/drawing/2014/main" xmlns="" id="{0963C557-DD8A-4515-9F23-375186477999}"/>
              </a:ext>
            </a:extLst>
          </p:cNvPr>
          <p:cNvSpPr txBox="1"/>
          <p:nvPr/>
        </p:nvSpPr>
        <p:spPr>
          <a:xfrm>
            <a:off x="120020" y="367769"/>
            <a:ext cx="3051548"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solidFill>
                  <a:schemeClr val="lt1"/>
                </a:solidFill>
                <a:latin typeface="+mj-lt"/>
                <a:ea typeface="Oswald"/>
                <a:cs typeface="Oswald"/>
                <a:sym typeface="Oswald"/>
              </a:rPr>
              <a:t>ESP8266 WIFI MODUL</a:t>
            </a:r>
            <a:r>
              <a:rPr lang="en" dirty="0">
                <a:solidFill>
                  <a:schemeClr val="lt1"/>
                </a:solidFill>
                <a:latin typeface="+mj-lt"/>
                <a:ea typeface="Oswald"/>
                <a:cs typeface="Oswald"/>
                <a:sym typeface="Oswald"/>
              </a:rPr>
              <a:t>E</a:t>
            </a:r>
            <a:endParaRPr dirty="0">
              <a:solidFill>
                <a:schemeClr val="lt1"/>
              </a:solidFill>
              <a:latin typeface="+mj-lt"/>
              <a:ea typeface="Oswald"/>
              <a:cs typeface="Oswald"/>
              <a:sym typeface="Oswald"/>
            </a:endParaRPr>
          </a:p>
        </p:txBody>
      </p:sp>
      <p:sp>
        <p:nvSpPr>
          <p:cNvPr id="6" name="TextBox 5">
            <a:extLst>
              <a:ext uri="{FF2B5EF4-FFF2-40B4-BE49-F238E27FC236}">
                <a16:creationId xmlns:a16="http://schemas.microsoft.com/office/drawing/2014/main" xmlns="" id="{75E1021F-1F12-4923-959C-24516F10225E}"/>
              </a:ext>
            </a:extLst>
          </p:cNvPr>
          <p:cNvSpPr txBox="1"/>
          <p:nvPr/>
        </p:nvSpPr>
        <p:spPr>
          <a:xfrm>
            <a:off x="82949" y="0"/>
            <a:ext cx="3436620" cy="415498"/>
          </a:xfrm>
          <a:prstGeom prst="rect">
            <a:avLst/>
          </a:prstGeom>
          <a:noFill/>
        </p:spPr>
        <p:txBody>
          <a:bodyPr wrap="square" rtlCol="0">
            <a:spAutoFit/>
          </a:bodyPr>
          <a:lstStyle/>
          <a:p>
            <a:r>
              <a:rPr lang="en-US" sz="2100" b="1" dirty="0" err="1" smtClean="0">
                <a:solidFill>
                  <a:schemeClr val="accent2">
                    <a:lumMod val="20000"/>
                    <a:lumOff val="80000"/>
                  </a:schemeClr>
                </a:solidFill>
                <a:latin typeface="+mj-lt"/>
              </a:rPr>
              <a:t>Contd</a:t>
            </a:r>
            <a:r>
              <a:rPr lang="en-US" sz="2100" b="1" dirty="0" smtClean="0">
                <a:solidFill>
                  <a:schemeClr val="accent2">
                    <a:lumMod val="20000"/>
                    <a:lumOff val="80000"/>
                  </a:schemeClr>
                </a:solidFill>
                <a:latin typeface="+mj-lt"/>
              </a:rPr>
              <a:t>…</a:t>
            </a:r>
            <a:endParaRPr lang="en-IN" sz="2100" b="1" dirty="0">
              <a:solidFill>
                <a:schemeClr val="accent2">
                  <a:lumMod val="20000"/>
                  <a:lumOff val="80000"/>
                </a:schemeClr>
              </a:solidFill>
              <a:latin typeface="+mj-lt"/>
            </a:endParaRPr>
          </a:p>
        </p:txBody>
      </p:sp>
      <p:sp>
        <p:nvSpPr>
          <p:cNvPr id="10" name="TextBox 9">
            <a:extLst>
              <a:ext uri="{FF2B5EF4-FFF2-40B4-BE49-F238E27FC236}">
                <a16:creationId xmlns:a16="http://schemas.microsoft.com/office/drawing/2014/main" xmlns="" id="{633FF1D3-B3AD-4177-BF15-EE6FA3B31865}"/>
              </a:ext>
            </a:extLst>
          </p:cNvPr>
          <p:cNvSpPr txBox="1"/>
          <p:nvPr/>
        </p:nvSpPr>
        <p:spPr>
          <a:xfrm>
            <a:off x="214184" y="788409"/>
            <a:ext cx="8707394" cy="292388"/>
          </a:xfrm>
          <a:prstGeom prst="rect">
            <a:avLst/>
          </a:prstGeom>
          <a:noFill/>
        </p:spPr>
        <p:txBody>
          <a:bodyPr wrap="square">
            <a:spAutoFit/>
          </a:bodyPr>
          <a:lstStyle/>
          <a:p>
            <a:pPr algn="just">
              <a:spcAft>
                <a:spcPts val="576"/>
              </a:spcAft>
            </a:pPr>
            <a:r>
              <a:rPr lang="en-GB" sz="1300" dirty="0" smtClean="0">
                <a:solidFill>
                  <a:schemeClr val="bg1"/>
                </a:solidFill>
                <a:latin typeface="+mj-lt"/>
              </a:rPr>
              <a:t>To transmit data to cloud we need internet connectivity.</a:t>
            </a:r>
            <a:endParaRPr lang="en-GB" sz="1300" dirty="0">
              <a:solidFill>
                <a:schemeClr val="bg1"/>
              </a:solidFill>
              <a:latin typeface="+mj-lt"/>
            </a:endParaRPr>
          </a:p>
        </p:txBody>
      </p:sp>
      <p:sp>
        <p:nvSpPr>
          <p:cNvPr id="11" name="TextBox 10">
            <a:extLst>
              <a:ext uri="{FF2B5EF4-FFF2-40B4-BE49-F238E27FC236}">
                <a16:creationId xmlns:a16="http://schemas.microsoft.com/office/drawing/2014/main" xmlns="" id="{55059DA0-E3FD-4608-949F-0BC7727B000D}"/>
              </a:ext>
            </a:extLst>
          </p:cNvPr>
          <p:cNvSpPr txBox="1"/>
          <p:nvPr/>
        </p:nvSpPr>
        <p:spPr>
          <a:xfrm>
            <a:off x="4653470" y="1518804"/>
            <a:ext cx="4419600" cy="2739211"/>
          </a:xfrm>
          <a:prstGeom prst="rect">
            <a:avLst/>
          </a:prstGeom>
          <a:noFill/>
        </p:spPr>
        <p:txBody>
          <a:bodyPr wrap="square" rtlCol="0">
            <a:spAutoFit/>
          </a:bodyPr>
          <a:lstStyle/>
          <a:p>
            <a:pPr algn="just">
              <a:spcAft>
                <a:spcPts val="0"/>
              </a:spcAft>
              <a:buClr>
                <a:schemeClr val="bg1"/>
              </a:buClr>
            </a:pPr>
            <a:r>
              <a:rPr lang="en-GB" b="1" i="0" dirty="0">
                <a:solidFill>
                  <a:schemeClr val="accent2">
                    <a:lumMod val="20000"/>
                    <a:lumOff val="80000"/>
                  </a:schemeClr>
                </a:solidFill>
                <a:effectLst/>
                <a:latin typeface="+mj-lt"/>
              </a:rPr>
              <a:t>Features of Esp8266 </a:t>
            </a:r>
            <a:r>
              <a:rPr lang="en-GB" b="1" i="0" dirty="0" err="1">
                <a:solidFill>
                  <a:schemeClr val="accent2">
                    <a:lumMod val="20000"/>
                    <a:lumOff val="80000"/>
                  </a:schemeClr>
                </a:solidFill>
                <a:effectLst/>
                <a:latin typeface="+mj-lt"/>
              </a:rPr>
              <a:t>Wifi</a:t>
            </a:r>
            <a:r>
              <a:rPr lang="en-GB" b="1" i="0" dirty="0">
                <a:solidFill>
                  <a:schemeClr val="accent2">
                    <a:lumMod val="20000"/>
                    <a:lumOff val="80000"/>
                  </a:schemeClr>
                </a:solidFill>
                <a:effectLst/>
                <a:latin typeface="+mj-lt"/>
              </a:rPr>
              <a:t> </a:t>
            </a:r>
            <a:r>
              <a:rPr lang="en-GB" b="1" i="0" dirty="0" smtClean="0">
                <a:solidFill>
                  <a:schemeClr val="accent2">
                    <a:lumMod val="20000"/>
                    <a:lumOff val="80000"/>
                  </a:schemeClr>
                </a:solidFill>
                <a:effectLst/>
                <a:latin typeface="+mj-lt"/>
              </a:rPr>
              <a:t>Module</a:t>
            </a:r>
          </a:p>
          <a:p>
            <a:pPr algn="just">
              <a:buClr>
                <a:schemeClr val="bg1"/>
              </a:buClr>
            </a:pPr>
            <a:r>
              <a:rPr lang="en-GB" sz="1300" dirty="0" smtClean="0">
                <a:solidFill>
                  <a:srgbClr val="FFFFFF"/>
                </a:solidFill>
                <a:latin typeface="Times New Roman"/>
              </a:rPr>
              <a:t>UART-</a:t>
            </a:r>
            <a:r>
              <a:rPr lang="en-GB" sz="1300" dirty="0" err="1" smtClean="0">
                <a:solidFill>
                  <a:srgbClr val="FFFFFF"/>
                </a:solidFill>
                <a:latin typeface="Times New Roman"/>
              </a:rPr>
              <a:t>Wifi</a:t>
            </a:r>
            <a:r>
              <a:rPr lang="en-GB" sz="1300" dirty="0" smtClean="0">
                <a:solidFill>
                  <a:srgbClr val="FFFFFF"/>
                </a:solidFill>
                <a:latin typeface="Times New Roman"/>
              </a:rPr>
              <a:t> module </a:t>
            </a:r>
            <a:r>
              <a:rPr lang="en-GB" sz="1300" dirty="0">
                <a:solidFill>
                  <a:srgbClr val="FFFFFF"/>
                </a:solidFill>
                <a:latin typeface="Times New Roman"/>
              </a:rPr>
              <a:t>and </a:t>
            </a:r>
            <a:r>
              <a:rPr lang="en-GB" sz="1300" dirty="0" smtClean="0">
                <a:solidFill>
                  <a:srgbClr val="FFFFFF"/>
                </a:solidFill>
                <a:latin typeface="Times New Roman"/>
              </a:rPr>
              <a:t>uses ultra-low </a:t>
            </a:r>
            <a:r>
              <a:rPr lang="en-GB" sz="1300" dirty="0">
                <a:solidFill>
                  <a:srgbClr val="FFFFFF"/>
                </a:solidFill>
                <a:latin typeface="Times New Roman"/>
              </a:rPr>
              <a:t>power consumption technology</a:t>
            </a:r>
            <a:endParaRPr lang="en-GB" b="1" i="0" dirty="0">
              <a:solidFill>
                <a:schemeClr val="accent2">
                  <a:lumMod val="20000"/>
                  <a:lumOff val="80000"/>
                </a:schemeClr>
              </a:solidFill>
              <a:effectLst/>
              <a:latin typeface="+mj-lt"/>
            </a:endParaRPr>
          </a:p>
          <a:p>
            <a:pPr marL="171450" indent="-171450" algn="just">
              <a:buClr>
                <a:schemeClr val="bg1"/>
              </a:buClr>
              <a:buFont typeface="Arial" pitchFamily="34" charset="0"/>
              <a:buChar char="•"/>
            </a:pPr>
            <a:r>
              <a:rPr lang="en-GB" sz="1200" dirty="0" smtClean="0">
                <a:solidFill>
                  <a:schemeClr val="bg1"/>
                </a:solidFill>
                <a:latin typeface="+mj-lt"/>
              </a:rPr>
              <a:t>Supports </a:t>
            </a:r>
            <a:r>
              <a:rPr lang="en-GB" sz="1200" dirty="0">
                <a:solidFill>
                  <a:schemeClr val="bg1"/>
                </a:solidFill>
                <a:latin typeface="+mj-lt"/>
              </a:rPr>
              <a:t>standard IEEE802.11 b/g/n </a:t>
            </a:r>
            <a:endParaRPr lang="en-GB" sz="1200" b="0" i="0" dirty="0">
              <a:solidFill>
                <a:schemeClr val="bg1"/>
              </a:solidFill>
              <a:effectLst/>
              <a:latin typeface="+mj-lt"/>
            </a:endParaRPr>
          </a:p>
          <a:p>
            <a:pPr marL="171450" indent="-171450" algn="just">
              <a:spcAft>
                <a:spcPts val="0"/>
              </a:spcAft>
              <a:buClr>
                <a:schemeClr val="bg1"/>
              </a:buClr>
              <a:buFont typeface="Arial" panose="020B0604020202020204" pitchFamily="34" charset="0"/>
              <a:buChar char="•"/>
            </a:pPr>
            <a:r>
              <a:rPr lang="en-GB" sz="1200" b="0" i="0" dirty="0" smtClean="0">
                <a:solidFill>
                  <a:schemeClr val="bg1"/>
                </a:solidFill>
                <a:effectLst/>
                <a:latin typeface="+mj-lt"/>
              </a:rPr>
              <a:t>Integrated </a:t>
            </a:r>
            <a:r>
              <a:rPr lang="en-GB" sz="1200" b="0" i="0" dirty="0">
                <a:solidFill>
                  <a:schemeClr val="bg1"/>
                </a:solidFill>
                <a:effectLst/>
                <a:latin typeface="+mj-lt"/>
              </a:rPr>
              <a:t>TCP/IP protocol stack</a:t>
            </a:r>
          </a:p>
          <a:p>
            <a:pPr marL="171450" indent="-171450" algn="just">
              <a:spcAft>
                <a:spcPts val="0"/>
              </a:spcAft>
              <a:buClr>
                <a:schemeClr val="bg1"/>
              </a:buClr>
              <a:buFont typeface="Arial" panose="020B0604020202020204" pitchFamily="34" charset="0"/>
              <a:buChar char="•"/>
            </a:pPr>
            <a:r>
              <a:rPr lang="en-GB" sz="1200" b="0" i="0" dirty="0">
                <a:solidFill>
                  <a:schemeClr val="bg1"/>
                </a:solidFill>
                <a:effectLst/>
                <a:latin typeface="+mj-lt"/>
              </a:rPr>
              <a:t>Operating temperature range: -40 ° C ~ 125 ° C</a:t>
            </a:r>
          </a:p>
          <a:p>
            <a:pPr marL="171450" indent="-171450" algn="just">
              <a:spcAft>
                <a:spcPts val="0"/>
              </a:spcAft>
              <a:buClr>
                <a:schemeClr val="bg1"/>
              </a:buClr>
              <a:buFont typeface="Arial" panose="020B0604020202020204" pitchFamily="34" charset="0"/>
              <a:buChar char="•"/>
            </a:pPr>
            <a:r>
              <a:rPr lang="en-GB" sz="1200" b="0" i="0" dirty="0">
                <a:solidFill>
                  <a:schemeClr val="bg1"/>
                </a:solidFill>
                <a:effectLst/>
                <a:latin typeface="+mj-lt"/>
              </a:rPr>
              <a:t>Frequency range : 2.4GHz - 2.5GHZ</a:t>
            </a:r>
          </a:p>
          <a:p>
            <a:pPr marL="171450" indent="-171450" algn="just">
              <a:spcAft>
                <a:spcPts val="0"/>
              </a:spcAft>
              <a:buClr>
                <a:schemeClr val="bg1"/>
              </a:buClr>
              <a:buFont typeface="Arial" panose="020B0604020202020204" pitchFamily="34" charset="0"/>
              <a:buChar char="•"/>
            </a:pPr>
            <a:r>
              <a:rPr lang="en-GB" sz="1200" b="0" i="0" dirty="0">
                <a:solidFill>
                  <a:schemeClr val="bg1"/>
                </a:solidFill>
                <a:effectLst/>
                <a:latin typeface="+mj-lt"/>
              </a:rPr>
              <a:t>Operating voltage: 3.0v~3.6v</a:t>
            </a:r>
          </a:p>
          <a:p>
            <a:pPr marL="171450" indent="-171450" algn="just">
              <a:spcAft>
                <a:spcPts val="0"/>
              </a:spcAft>
              <a:buClr>
                <a:schemeClr val="bg1"/>
              </a:buClr>
              <a:buFont typeface="Arial" panose="020B0604020202020204" pitchFamily="34" charset="0"/>
              <a:buChar char="•"/>
            </a:pPr>
            <a:r>
              <a:rPr lang="en-GB" sz="1200" b="0" i="0" dirty="0">
                <a:solidFill>
                  <a:schemeClr val="bg1"/>
                </a:solidFill>
                <a:effectLst/>
                <a:latin typeface="+mj-lt"/>
              </a:rPr>
              <a:t>Operating current: Average value 80mA</a:t>
            </a:r>
          </a:p>
          <a:p>
            <a:pPr marL="171450" indent="-171450" algn="just">
              <a:spcAft>
                <a:spcPts val="0"/>
              </a:spcAft>
              <a:buClr>
                <a:schemeClr val="bg1"/>
              </a:buClr>
              <a:buFont typeface="Arial" panose="020B0604020202020204" pitchFamily="34" charset="0"/>
              <a:buChar char="•"/>
            </a:pPr>
            <a:r>
              <a:rPr lang="en-GB" sz="1200" b="0" i="0" dirty="0" smtClean="0">
                <a:solidFill>
                  <a:schemeClr val="bg1"/>
                </a:solidFill>
                <a:effectLst/>
                <a:latin typeface="+mj-lt"/>
              </a:rPr>
              <a:t>Supports </a:t>
            </a:r>
            <a:r>
              <a:rPr lang="en-GB" sz="1200" b="0" i="0" dirty="0">
                <a:solidFill>
                  <a:schemeClr val="bg1"/>
                </a:solidFill>
                <a:effectLst/>
                <a:latin typeface="+mj-lt"/>
              </a:rPr>
              <a:t>antenna diversity</a:t>
            </a:r>
          </a:p>
          <a:p>
            <a:pPr marL="171450" indent="-171450" algn="just">
              <a:spcAft>
                <a:spcPts val="0"/>
              </a:spcAft>
              <a:buClr>
                <a:schemeClr val="bg1"/>
              </a:buClr>
              <a:buFont typeface="Arial" panose="020B0604020202020204" pitchFamily="34" charset="0"/>
              <a:buChar char="•"/>
            </a:pPr>
            <a:r>
              <a:rPr lang="en-GB" sz="1200" b="0" i="0" dirty="0" err="1">
                <a:solidFill>
                  <a:schemeClr val="bg1"/>
                </a:solidFill>
                <a:effectLst/>
                <a:latin typeface="+mj-lt"/>
              </a:rPr>
              <a:t>WiFi</a:t>
            </a:r>
            <a:r>
              <a:rPr lang="en-GB" sz="1200" b="0" i="0" dirty="0">
                <a:solidFill>
                  <a:schemeClr val="bg1"/>
                </a:solidFill>
                <a:effectLst/>
                <a:latin typeface="+mj-lt"/>
              </a:rPr>
              <a:t> 2.4 GHz, support WPA/WPA2 Security</a:t>
            </a:r>
          </a:p>
          <a:p>
            <a:pPr marL="171450" indent="-171450" algn="just">
              <a:spcAft>
                <a:spcPts val="0"/>
              </a:spcAft>
              <a:buClr>
                <a:schemeClr val="bg1"/>
              </a:buClr>
              <a:buFont typeface="Arial" panose="020B0604020202020204" pitchFamily="34" charset="0"/>
              <a:buChar char="•"/>
            </a:pPr>
            <a:r>
              <a:rPr lang="en-GB" sz="1200" b="0" i="0" dirty="0">
                <a:solidFill>
                  <a:schemeClr val="bg1"/>
                </a:solidFill>
                <a:effectLst/>
                <a:latin typeface="+mj-lt"/>
              </a:rPr>
              <a:t>Network protocol: IPv4, TCP/UDP/HTTP/FTP</a:t>
            </a:r>
          </a:p>
          <a:p>
            <a:pPr marL="171450" indent="-171450" algn="just">
              <a:spcAft>
                <a:spcPts val="0"/>
              </a:spcAft>
              <a:buClr>
                <a:schemeClr val="bg1"/>
              </a:buClr>
              <a:buFont typeface="Arial" panose="020B0604020202020204" pitchFamily="34" charset="0"/>
              <a:buChar char="•"/>
            </a:pPr>
            <a:r>
              <a:rPr lang="en-GB" sz="1200" b="0" i="0" dirty="0" smtClean="0">
                <a:solidFill>
                  <a:schemeClr val="bg1"/>
                </a:solidFill>
                <a:effectLst/>
                <a:latin typeface="+mj-lt"/>
              </a:rPr>
              <a:t>Deep </a:t>
            </a:r>
            <a:r>
              <a:rPr lang="en-GB" sz="1200" b="0" i="0" dirty="0">
                <a:solidFill>
                  <a:schemeClr val="bg1"/>
                </a:solidFill>
                <a:effectLst/>
                <a:latin typeface="+mj-lt"/>
              </a:rPr>
              <a:t>sleep power &lt;10uA, Power-down leakage current &lt; 5uA</a:t>
            </a:r>
          </a:p>
          <a:p>
            <a:pPr marL="171450" indent="-171450" algn="just">
              <a:spcAft>
                <a:spcPts val="0"/>
              </a:spcAft>
              <a:buClr>
                <a:schemeClr val="bg1"/>
              </a:buClr>
              <a:buFont typeface="Arial" panose="020B0604020202020204" pitchFamily="34" charset="0"/>
              <a:buChar char="•"/>
            </a:pPr>
            <a:r>
              <a:rPr lang="en-GB" sz="1200" b="0" i="0" dirty="0">
                <a:solidFill>
                  <a:schemeClr val="bg1"/>
                </a:solidFill>
                <a:effectLst/>
                <a:latin typeface="+mj-lt"/>
              </a:rPr>
              <a:t>Wake up and transmit packets in &lt; </a:t>
            </a:r>
            <a:r>
              <a:rPr lang="en-GB" sz="1200" b="0" i="0" dirty="0" smtClean="0">
                <a:solidFill>
                  <a:schemeClr val="bg1"/>
                </a:solidFill>
                <a:effectLst/>
                <a:latin typeface="+mj-lt"/>
              </a:rPr>
              <a:t>2ms</a:t>
            </a:r>
            <a:endParaRPr lang="en-GB" sz="1200" b="0" i="0" dirty="0">
              <a:solidFill>
                <a:schemeClr val="bg1"/>
              </a:solidFill>
              <a:effectLst/>
              <a:latin typeface="+mj-lt"/>
            </a:endParaRPr>
          </a:p>
        </p:txBody>
      </p:sp>
      <p:sp>
        <p:nvSpPr>
          <p:cNvPr id="12" name="TextBox 11">
            <a:extLst>
              <a:ext uri="{FF2B5EF4-FFF2-40B4-BE49-F238E27FC236}">
                <a16:creationId xmlns:a16="http://schemas.microsoft.com/office/drawing/2014/main" xmlns="" id="{D8822464-A81E-4F96-A062-9DAC4A23DB50}"/>
              </a:ext>
            </a:extLst>
          </p:cNvPr>
          <p:cNvSpPr txBox="1"/>
          <p:nvPr/>
        </p:nvSpPr>
        <p:spPr>
          <a:xfrm>
            <a:off x="0" y="4404836"/>
            <a:ext cx="4693920" cy="738664"/>
          </a:xfrm>
          <a:prstGeom prst="rect">
            <a:avLst/>
          </a:prstGeom>
          <a:noFill/>
        </p:spPr>
        <p:txBody>
          <a:bodyPr wrap="square" rtlCol="0">
            <a:spAutoFit/>
          </a:bodyPr>
          <a:lstStyle/>
          <a:p>
            <a:r>
              <a:rPr lang="en-GB" i="1" dirty="0">
                <a:solidFill>
                  <a:schemeClr val="bg1"/>
                </a:solidFill>
                <a:latin typeface="+mj-lt"/>
              </a:rPr>
              <a:t>*UART stands for Universal Asynchronous Receiver/Transmitter its </a:t>
            </a:r>
            <a:r>
              <a:rPr lang="en-GB" b="1" i="1" dirty="0">
                <a:solidFill>
                  <a:schemeClr val="bg1"/>
                </a:solidFill>
                <a:latin typeface="+mj-lt"/>
              </a:rPr>
              <a:t>main purpose is to transmit and receive serial data</a:t>
            </a:r>
            <a:endParaRPr lang="en-GB" i="1" dirty="0">
              <a:solidFill>
                <a:schemeClr val="bg1"/>
              </a:solidFill>
              <a:latin typeface="+mj-lt"/>
            </a:endParaRPr>
          </a:p>
        </p:txBody>
      </p:sp>
      <p:sp>
        <p:nvSpPr>
          <p:cNvPr id="4" name="Rectangle 3"/>
          <p:cNvSpPr/>
          <p:nvPr/>
        </p:nvSpPr>
        <p:spPr>
          <a:xfrm>
            <a:off x="945477" y="3713832"/>
            <a:ext cx="1963999" cy="307777"/>
          </a:xfrm>
          <a:prstGeom prst="rect">
            <a:avLst/>
          </a:prstGeom>
        </p:spPr>
        <p:txBody>
          <a:bodyPr wrap="none">
            <a:spAutoFit/>
          </a:bodyPr>
          <a:lstStyle/>
          <a:p>
            <a:pPr algn="just">
              <a:buClr>
                <a:schemeClr val="bg1"/>
              </a:buClr>
            </a:pPr>
            <a:r>
              <a:rPr lang="en-GB" b="1" dirty="0">
                <a:solidFill>
                  <a:schemeClr val="accent2">
                    <a:lumMod val="20000"/>
                    <a:lumOff val="80000"/>
                  </a:schemeClr>
                </a:solidFill>
              </a:rPr>
              <a:t>Esp8266 </a:t>
            </a:r>
            <a:r>
              <a:rPr lang="en-GB" b="1" dirty="0" err="1">
                <a:solidFill>
                  <a:schemeClr val="accent2">
                    <a:lumMod val="20000"/>
                    <a:lumOff val="80000"/>
                  </a:schemeClr>
                </a:solidFill>
              </a:rPr>
              <a:t>Wifi</a:t>
            </a:r>
            <a:r>
              <a:rPr lang="en-GB" b="1" dirty="0">
                <a:solidFill>
                  <a:schemeClr val="accent2">
                    <a:lumMod val="20000"/>
                    <a:lumOff val="80000"/>
                  </a:schemeClr>
                </a:solidFill>
              </a:rPr>
              <a:t> Module</a:t>
            </a:r>
          </a:p>
        </p:txBody>
      </p:sp>
    </p:spTree>
    <p:extLst>
      <p:ext uri="{BB962C8B-B14F-4D97-AF65-F5344CB8AC3E}">
        <p14:creationId xmlns:p14="http://schemas.microsoft.com/office/powerpoint/2010/main" val="2654016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pic>
        <p:nvPicPr>
          <p:cNvPr id="211" name="Google Shape;211;p20"/>
          <p:cNvPicPr preferRelativeResize="0"/>
          <p:nvPr/>
        </p:nvPicPr>
        <p:blipFill>
          <a:blip r:embed="rId3">
            <a:alphaModFix/>
          </a:blip>
          <a:stretch>
            <a:fillRect/>
          </a:stretch>
        </p:blipFill>
        <p:spPr>
          <a:xfrm>
            <a:off x="141075" y="708454"/>
            <a:ext cx="2310591" cy="1897826"/>
          </a:xfrm>
          <a:prstGeom prst="rect">
            <a:avLst/>
          </a:prstGeom>
          <a:noFill/>
          <a:ln>
            <a:noFill/>
          </a:ln>
        </p:spPr>
      </p:pic>
      <p:sp>
        <p:nvSpPr>
          <p:cNvPr id="215" name="Google Shape;215;p20"/>
          <p:cNvSpPr txBox="1"/>
          <p:nvPr/>
        </p:nvSpPr>
        <p:spPr>
          <a:xfrm>
            <a:off x="141075" y="2606280"/>
            <a:ext cx="2936700" cy="400079"/>
          </a:xfrm>
          <a:prstGeom prst="rect">
            <a:avLst/>
          </a:prstGeom>
          <a:noFill/>
          <a:ln>
            <a:noFill/>
          </a:ln>
        </p:spPr>
        <p:txBody>
          <a:bodyPr spcFirstLastPara="1" wrap="square" lIns="91425" tIns="91425" rIns="91425" bIns="91425" anchor="t" anchorCtr="0">
            <a:spAutoFit/>
          </a:bodyPr>
          <a:lstStyle/>
          <a:p>
            <a:pPr lvl="0"/>
            <a:r>
              <a:rPr lang="en-GB" dirty="0" smtClean="0">
                <a:solidFill>
                  <a:schemeClr val="lt1"/>
                </a:solidFill>
                <a:latin typeface="+mj-lt"/>
                <a:ea typeface="Lato"/>
                <a:cs typeface="Lato"/>
                <a:sym typeface="Lato"/>
              </a:rPr>
              <a:t>LM35  </a:t>
            </a:r>
            <a:r>
              <a:rPr lang="en" dirty="0" smtClean="0">
                <a:solidFill>
                  <a:schemeClr val="lt1"/>
                </a:solidFill>
                <a:latin typeface="+mj-lt"/>
                <a:ea typeface="Lato"/>
                <a:cs typeface="Lato"/>
                <a:sym typeface="Lato"/>
              </a:rPr>
              <a:t>Temperature sensor</a:t>
            </a:r>
            <a:endParaRPr dirty="0" smtClean="0">
              <a:solidFill>
                <a:schemeClr val="lt1"/>
              </a:solidFill>
              <a:latin typeface="+mj-lt"/>
              <a:ea typeface="Lato"/>
              <a:cs typeface="Lato"/>
              <a:sym typeface="Lato"/>
            </a:endParaRPr>
          </a:p>
        </p:txBody>
      </p:sp>
      <p:sp>
        <p:nvSpPr>
          <p:cNvPr id="12" name="TextBox 11">
            <a:extLst>
              <a:ext uri="{FF2B5EF4-FFF2-40B4-BE49-F238E27FC236}">
                <a16:creationId xmlns:a16="http://schemas.microsoft.com/office/drawing/2014/main" xmlns="" id="{42F1F809-FCAC-416E-943E-B91113FE4FAF}"/>
              </a:ext>
            </a:extLst>
          </p:cNvPr>
          <p:cNvSpPr txBox="1"/>
          <p:nvPr/>
        </p:nvSpPr>
        <p:spPr>
          <a:xfrm>
            <a:off x="3172802" y="1111297"/>
            <a:ext cx="5781727" cy="1600438"/>
          </a:xfrm>
          <a:prstGeom prst="rect">
            <a:avLst/>
          </a:prstGeom>
          <a:noFill/>
        </p:spPr>
        <p:txBody>
          <a:bodyPr wrap="square">
            <a:spAutoFit/>
          </a:bodyPr>
          <a:lstStyle/>
          <a:p>
            <a:r>
              <a:rPr lang="en-GB" dirty="0">
                <a:solidFill>
                  <a:schemeClr val="bg1"/>
                </a:solidFill>
                <a:latin typeface="+mj-lt"/>
              </a:rPr>
              <a:t>LM35 can measure from -55 degrees centigrade to 150-degree centigrade.</a:t>
            </a:r>
          </a:p>
          <a:p>
            <a:r>
              <a:rPr lang="en-GB" dirty="0">
                <a:solidFill>
                  <a:schemeClr val="bg1"/>
                </a:solidFill>
                <a:latin typeface="+mj-lt"/>
              </a:rPr>
              <a:t>Calculation</a:t>
            </a:r>
          </a:p>
          <a:p>
            <a:r>
              <a:rPr lang="en-GB" dirty="0">
                <a:solidFill>
                  <a:schemeClr val="bg1"/>
                </a:solidFill>
                <a:latin typeface="+mj-lt"/>
              </a:rPr>
              <a:t>x° C = voltage got from voltage </a:t>
            </a:r>
            <a:r>
              <a:rPr lang="en-GB" dirty="0" smtClean="0">
                <a:solidFill>
                  <a:schemeClr val="bg1"/>
                </a:solidFill>
                <a:latin typeface="+mj-lt"/>
              </a:rPr>
              <a:t>output </a:t>
            </a:r>
            <a:r>
              <a:rPr lang="en-GB" dirty="0">
                <a:solidFill>
                  <a:schemeClr val="bg1"/>
                </a:solidFill>
                <a:latin typeface="+mj-lt"/>
              </a:rPr>
              <a:t>pin (mill volt )/10(mill volt )</a:t>
            </a:r>
          </a:p>
          <a:p>
            <a:r>
              <a:rPr lang="en-GB" dirty="0">
                <a:solidFill>
                  <a:schemeClr val="bg1"/>
                </a:solidFill>
                <a:latin typeface="+mj-lt"/>
              </a:rPr>
              <a:t> if the sensor is outputting 100 mills volt at </a:t>
            </a:r>
            <a:r>
              <a:rPr lang="en-GB" dirty="0" err="1">
                <a:solidFill>
                  <a:schemeClr val="bg1"/>
                </a:solidFill>
                <a:latin typeface="+mj-lt"/>
              </a:rPr>
              <a:t>vout</a:t>
            </a:r>
            <a:r>
              <a:rPr lang="en-GB" dirty="0">
                <a:solidFill>
                  <a:schemeClr val="bg1"/>
                </a:solidFill>
                <a:latin typeface="+mj-lt"/>
              </a:rPr>
              <a:t> pin the temperature in centigrade will be 10-degree centigrade</a:t>
            </a:r>
          </a:p>
          <a:p>
            <a:r>
              <a:rPr lang="en-GB" dirty="0">
                <a:solidFill>
                  <a:schemeClr val="bg1"/>
                </a:solidFill>
                <a:latin typeface="+mj-lt"/>
              </a:rPr>
              <a:t> If the sensor is outputting -100 mills volt the temperature will be -10 degrees Celsius</a:t>
            </a:r>
          </a:p>
        </p:txBody>
      </p:sp>
      <p:sp>
        <p:nvSpPr>
          <p:cNvPr id="13" name="TextBox 12">
            <a:extLst>
              <a:ext uri="{FF2B5EF4-FFF2-40B4-BE49-F238E27FC236}">
                <a16:creationId xmlns:a16="http://schemas.microsoft.com/office/drawing/2014/main" xmlns="" id="{E3F66276-D014-48CA-A338-EC4FD09E7D76}"/>
              </a:ext>
            </a:extLst>
          </p:cNvPr>
          <p:cNvSpPr txBox="1"/>
          <p:nvPr/>
        </p:nvSpPr>
        <p:spPr>
          <a:xfrm>
            <a:off x="141075" y="3511575"/>
            <a:ext cx="1892736" cy="369332"/>
          </a:xfrm>
          <a:prstGeom prst="rect">
            <a:avLst/>
          </a:prstGeom>
          <a:noFill/>
        </p:spPr>
        <p:txBody>
          <a:bodyPr wrap="square" rtlCol="0">
            <a:spAutoFit/>
          </a:bodyPr>
          <a:lstStyle/>
          <a:p>
            <a:r>
              <a:rPr lang="en-GB" sz="1800" b="1" dirty="0">
                <a:solidFill>
                  <a:srgbClr val="FFC000"/>
                </a:solidFill>
                <a:latin typeface="+mj-lt"/>
              </a:rPr>
              <a:t>Accuracy</a:t>
            </a:r>
          </a:p>
        </p:txBody>
      </p:sp>
      <p:graphicFrame>
        <p:nvGraphicFramePr>
          <p:cNvPr id="14" name="Table 13">
            <a:extLst>
              <a:ext uri="{FF2B5EF4-FFF2-40B4-BE49-F238E27FC236}">
                <a16:creationId xmlns:a16="http://schemas.microsoft.com/office/drawing/2014/main" xmlns="" id="{018913D5-0698-4DCE-91E1-730FAE610F78}"/>
              </a:ext>
            </a:extLst>
          </p:cNvPr>
          <p:cNvGraphicFramePr>
            <a:graphicFrameLocks noGrp="1"/>
          </p:cNvGraphicFramePr>
          <p:nvPr>
            <p:extLst>
              <p:ext uri="{D42A27DB-BD31-4B8C-83A1-F6EECF244321}">
                <p14:modId xmlns:p14="http://schemas.microsoft.com/office/powerpoint/2010/main" val="4194041817"/>
              </p:ext>
            </p:extLst>
          </p:nvPr>
        </p:nvGraphicFramePr>
        <p:xfrm>
          <a:off x="151475" y="3898013"/>
          <a:ext cx="5035190" cy="1057797"/>
        </p:xfrm>
        <a:graphic>
          <a:graphicData uri="http://schemas.openxmlformats.org/drawingml/2006/table">
            <a:tbl>
              <a:tblPr firstRow="1" bandRow="1">
                <a:tableStyleId>{5C22544A-7EE6-4342-B048-85BDC9FD1C3A}</a:tableStyleId>
              </a:tblPr>
              <a:tblGrid>
                <a:gridCol w="2517595">
                  <a:extLst>
                    <a:ext uri="{9D8B030D-6E8A-4147-A177-3AD203B41FA5}">
                      <a16:colId xmlns:a16="http://schemas.microsoft.com/office/drawing/2014/main" xmlns="" val="20000"/>
                    </a:ext>
                  </a:extLst>
                </a:gridCol>
                <a:gridCol w="2517595">
                  <a:extLst>
                    <a:ext uri="{9D8B030D-6E8A-4147-A177-3AD203B41FA5}">
                      <a16:colId xmlns:a16="http://schemas.microsoft.com/office/drawing/2014/main" xmlns="" val="20001"/>
                    </a:ext>
                  </a:extLst>
                </a:gridCol>
              </a:tblGrid>
              <a:tr h="259482">
                <a:tc>
                  <a:txBody>
                    <a:bodyPr/>
                    <a:lstStyle/>
                    <a:p>
                      <a:r>
                        <a:rPr lang="en-GB" sz="1400" dirty="0"/>
                        <a:t>PARAMETER </a:t>
                      </a:r>
                    </a:p>
                  </a:txBody>
                  <a:tcPr/>
                </a:tc>
                <a:tc>
                  <a:txBody>
                    <a:bodyPr/>
                    <a:lstStyle/>
                    <a:p>
                      <a:r>
                        <a:rPr lang="en-GB" sz="1400" dirty="0"/>
                        <a:t>VALUE</a:t>
                      </a:r>
                    </a:p>
                  </a:txBody>
                  <a:tcPr/>
                </a:tc>
                <a:extLst>
                  <a:ext uri="{0D108BD9-81ED-4DB2-BD59-A6C34878D82A}">
                    <a16:rowId xmlns:a16="http://schemas.microsoft.com/office/drawing/2014/main" xmlns="" val="10000"/>
                  </a:ext>
                </a:extLst>
              </a:tr>
              <a:tr h="259482">
                <a:tc>
                  <a:txBody>
                    <a:bodyPr/>
                    <a:lstStyle/>
                    <a:p>
                      <a:r>
                        <a:rPr lang="en-GB" sz="1400" dirty="0"/>
                        <a:t>Accuracy at 25° </a:t>
                      </a:r>
                    </a:p>
                  </a:txBody>
                  <a:tcPr/>
                </a:tc>
                <a:tc>
                  <a:txBody>
                    <a:bodyPr/>
                    <a:lstStyle/>
                    <a:p>
                      <a:r>
                        <a:rPr lang="en-GB" sz="1400" dirty="0"/>
                        <a:t>±0.5 °C</a:t>
                      </a:r>
                    </a:p>
                  </a:txBody>
                  <a:tcPr/>
                </a:tc>
                <a:extLst>
                  <a:ext uri="{0D108BD9-81ED-4DB2-BD59-A6C34878D82A}">
                    <a16:rowId xmlns:a16="http://schemas.microsoft.com/office/drawing/2014/main" xmlns="" val="10001"/>
                  </a:ext>
                </a:extLst>
              </a:tr>
              <a:tr h="448197">
                <a:tc>
                  <a:txBody>
                    <a:bodyPr/>
                    <a:lstStyle/>
                    <a:p>
                      <a:r>
                        <a:rPr lang="en-GB" sz="1400" dirty="0"/>
                        <a:t>Accuracy from -55 °C to 150 °C </a:t>
                      </a:r>
                    </a:p>
                  </a:txBody>
                  <a:tcPr/>
                </a:tc>
                <a:tc>
                  <a:txBody>
                    <a:bodyPr/>
                    <a:lstStyle/>
                    <a:p>
                      <a:r>
                        <a:rPr lang="en-GB" sz="1400" dirty="0"/>
                        <a:t>±1 °C</a:t>
                      </a:r>
                    </a:p>
                  </a:txBody>
                  <a:tcPr/>
                </a:tc>
                <a:extLst>
                  <a:ext uri="{0D108BD9-81ED-4DB2-BD59-A6C34878D82A}">
                    <a16:rowId xmlns:a16="http://schemas.microsoft.com/office/drawing/2014/main" xmlns="" val="10002"/>
                  </a:ext>
                </a:extLst>
              </a:tr>
            </a:tbl>
          </a:graphicData>
        </a:graphic>
      </p:graphicFrame>
      <p:sp>
        <p:nvSpPr>
          <p:cNvPr id="15" name="TextBox 14">
            <a:extLst>
              <a:ext uri="{FF2B5EF4-FFF2-40B4-BE49-F238E27FC236}">
                <a16:creationId xmlns:a16="http://schemas.microsoft.com/office/drawing/2014/main" xmlns="" id="{44A939BA-2FA9-4A81-9658-09D833149FE0}"/>
              </a:ext>
            </a:extLst>
          </p:cNvPr>
          <p:cNvSpPr txBox="1"/>
          <p:nvPr/>
        </p:nvSpPr>
        <p:spPr>
          <a:xfrm>
            <a:off x="0" y="0"/>
            <a:ext cx="3436620" cy="415498"/>
          </a:xfrm>
          <a:prstGeom prst="rect">
            <a:avLst/>
          </a:prstGeom>
          <a:noFill/>
        </p:spPr>
        <p:txBody>
          <a:bodyPr wrap="square" rtlCol="0">
            <a:spAutoFit/>
          </a:bodyPr>
          <a:lstStyle/>
          <a:p>
            <a:r>
              <a:rPr lang="en-US" sz="2100" b="1" dirty="0" err="1" smtClean="0">
                <a:solidFill>
                  <a:schemeClr val="accent2">
                    <a:lumMod val="20000"/>
                    <a:lumOff val="80000"/>
                  </a:schemeClr>
                </a:solidFill>
                <a:latin typeface="+mj-lt"/>
              </a:rPr>
              <a:t>Contd</a:t>
            </a:r>
            <a:r>
              <a:rPr lang="en-US" sz="2100" b="1" dirty="0" smtClean="0">
                <a:solidFill>
                  <a:schemeClr val="accent2">
                    <a:lumMod val="20000"/>
                    <a:lumOff val="80000"/>
                  </a:schemeClr>
                </a:solidFill>
                <a:latin typeface="+mj-lt"/>
              </a:rPr>
              <a:t>…</a:t>
            </a:r>
            <a:endParaRPr lang="en-IN" sz="2100" b="1" dirty="0">
              <a:solidFill>
                <a:schemeClr val="accent2">
                  <a:lumMod val="20000"/>
                  <a:lumOff val="80000"/>
                </a:schemeClr>
              </a:solidFill>
              <a:latin typeface="+mj-lt"/>
            </a:endParaRPr>
          </a:p>
        </p:txBody>
      </p:sp>
      <p:sp>
        <p:nvSpPr>
          <p:cNvPr id="2" name="TextBox 1"/>
          <p:cNvSpPr txBox="1"/>
          <p:nvPr/>
        </p:nvSpPr>
        <p:spPr>
          <a:xfrm>
            <a:off x="3172802" y="345990"/>
            <a:ext cx="3179806" cy="523220"/>
          </a:xfrm>
          <a:prstGeom prst="rect">
            <a:avLst/>
          </a:prstGeom>
          <a:noFill/>
        </p:spPr>
        <p:txBody>
          <a:bodyPr wrap="square" rtlCol="0">
            <a:spAutoFit/>
          </a:bodyPr>
          <a:lstStyle/>
          <a:p>
            <a:pPr lvl="0"/>
            <a:r>
              <a:rPr lang="en-GB" dirty="0">
                <a:solidFill>
                  <a:schemeClr val="lt1"/>
                </a:solidFill>
                <a:ea typeface="Lato"/>
                <a:cs typeface="Lato"/>
                <a:sym typeface="Lato"/>
              </a:rPr>
              <a:t>TEMPERATURE </a:t>
            </a:r>
            <a:r>
              <a:rPr lang="en-GB" dirty="0" smtClean="0">
                <a:solidFill>
                  <a:schemeClr val="lt1"/>
                </a:solidFill>
                <a:ea typeface="Lato"/>
                <a:cs typeface="Lato"/>
                <a:sym typeface="Lato"/>
              </a:rPr>
              <a:t>  SENSOR</a:t>
            </a:r>
            <a:endParaRPr lang="en-GB" dirty="0">
              <a:solidFill>
                <a:schemeClr val="lt1"/>
              </a:solidFill>
              <a:ea typeface="Lato"/>
              <a:cs typeface="Lato"/>
              <a:sym typeface="Lato"/>
            </a:endParaRPr>
          </a:p>
          <a:p>
            <a:endParaRPr lang="en-GB"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oogle Shape;213;p20">
            <a:extLst>
              <a:ext uri="{FF2B5EF4-FFF2-40B4-BE49-F238E27FC236}">
                <a16:creationId xmlns:a16="http://schemas.microsoft.com/office/drawing/2014/main" xmlns="" id="{52A81A73-8D90-4937-8D61-98B45C32A96A}"/>
              </a:ext>
            </a:extLst>
          </p:cNvPr>
          <p:cNvPicPr preferRelativeResize="0"/>
          <p:nvPr/>
        </p:nvPicPr>
        <p:blipFill>
          <a:blip r:embed="rId2">
            <a:alphaModFix/>
          </a:blip>
          <a:stretch>
            <a:fillRect/>
          </a:stretch>
        </p:blipFill>
        <p:spPr>
          <a:xfrm>
            <a:off x="362515" y="980304"/>
            <a:ext cx="1993507" cy="1441636"/>
          </a:xfrm>
          <a:prstGeom prst="rect">
            <a:avLst/>
          </a:prstGeom>
          <a:noFill/>
          <a:ln>
            <a:noFill/>
          </a:ln>
        </p:spPr>
      </p:pic>
      <p:sp>
        <p:nvSpPr>
          <p:cNvPr id="4" name="Google Shape;216;p20">
            <a:extLst>
              <a:ext uri="{FF2B5EF4-FFF2-40B4-BE49-F238E27FC236}">
                <a16:creationId xmlns:a16="http://schemas.microsoft.com/office/drawing/2014/main" xmlns="" id="{2483B8E7-3C89-4275-A597-51AC06FE3EF6}"/>
              </a:ext>
            </a:extLst>
          </p:cNvPr>
          <p:cNvSpPr txBox="1"/>
          <p:nvPr/>
        </p:nvSpPr>
        <p:spPr>
          <a:xfrm>
            <a:off x="243532" y="2503229"/>
            <a:ext cx="2397268" cy="400079"/>
          </a:xfrm>
          <a:prstGeom prst="rect">
            <a:avLst/>
          </a:prstGeom>
          <a:noFill/>
          <a:ln>
            <a:noFill/>
          </a:ln>
        </p:spPr>
        <p:txBody>
          <a:bodyPr spcFirstLastPara="1" wrap="square" lIns="91425" tIns="91425" rIns="91425" bIns="91425" anchor="t" anchorCtr="0">
            <a:spAutoFit/>
          </a:bodyPr>
          <a:lstStyle/>
          <a:p>
            <a:pPr lvl="0"/>
            <a:r>
              <a:rPr lang="en-IN" dirty="0">
                <a:solidFill>
                  <a:schemeClr val="bg1"/>
                </a:solidFill>
              </a:rPr>
              <a:t>FC-28 soil moisture sensor</a:t>
            </a:r>
            <a:endParaRPr dirty="0">
              <a:solidFill>
                <a:schemeClr val="lt1"/>
              </a:solidFill>
              <a:latin typeface="+mj-lt"/>
              <a:ea typeface="Lato"/>
              <a:cs typeface="Lato"/>
              <a:sym typeface="Lato"/>
            </a:endParaRPr>
          </a:p>
        </p:txBody>
      </p:sp>
      <p:sp>
        <p:nvSpPr>
          <p:cNvPr id="6" name="TextBox 5">
            <a:extLst>
              <a:ext uri="{FF2B5EF4-FFF2-40B4-BE49-F238E27FC236}">
                <a16:creationId xmlns:a16="http://schemas.microsoft.com/office/drawing/2014/main" xmlns="" id="{1C448811-3B15-46F9-A84D-73A7BA794019}"/>
              </a:ext>
            </a:extLst>
          </p:cNvPr>
          <p:cNvSpPr txBox="1"/>
          <p:nvPr/>
        </p:nvSpPr>
        <p:spPr>
          <a:xfrm>
            <a:off x="142562" y="0"/>
            <a:ext cx="3436620" cy="415498"/>
          </a:xfrm>
          <a:prstGeom prst="rect">
            <a:avLst/>
          </a:prstGeom>
          <a:noFill/>
        </p:spPr>
        <p:txBody>
          <a:bodyPr wrap="square" rtlCol="0">
            <a:spAutoFit/>
          </a:bodyPr>
          <a:lstStyle/>
          <a:p>
            <a:r>
              <a:rPr lang="en-IN" sz="2100" b="1" dirty="0" smtClean="0">
                <a:solidFill>
                  <a:schemeClr val="accent2">
                    <a:lumMod val="20000"/>
                    <a:lumOff val="80000"/>
                  </a:schemeClr>
                </a:solidFill>
                <a:latin typeface="+mj-lt"/>
              </a:rPr>
              <a:t>Contd</a:t>
            </a:r>
            <a:r>
              <a:rPr lang="en-IN" sz="2100" b="1" dirty="0" smtClean="0">
                <a:solidFill>
                  <a:schemeClr val="accent2">
                    <a:lumMod val="20000"/>
                    <a:lumOff val="80000"/>
                  </a:schemeClr>
                </a:solidFill>
                <a:latin typeface="+mj-lt"/>
              </a:rPr>
              <a:t>..</a:t>
            </a:r>
            <a:r>
              <a:rPr lang="en-IN" sz="2100" b="1" dirty="0" smtClean="0">
                <a:solidFill>
                  <a:schemeClr val="accent2">
                    <a:lumMod val="20000"/>
                    <a:lumOff val="80000"/>
                  </a:schemeClr>
                </a:solidFill>
                <a:latin typeface="+mj-lt"/>
              </a:rPr>
              <a:t>.</a:t>
            </a:r>
            <a:endParaRPr lang="en-IN" sz="2100" b="1" dirty="0">
              <a:solidFill>
                <a:schemeClr val="accent2">
                  <a:lumMod val="20000"/>
                  <a:lumOff val="80000"/>
                </a:schemeClr>
              </a:solidFill>
              <a:latin typeface="+mj-lt"/>
            </a:endParaRPr>
          </a:p>
        </p:txBody>
      </p:sp>
      <p:sp>
        <p:nvSpPr>
          <p:cNvPr id="7" name="TextBox 6">
            <a:extLst>
              <a:ext uri="{FF2B5EF4-FFF2-40B4-BE49-F238E27FC236}">
                <a16:creationId xmlns:a16="http://schemas.microsoft.com/office/drawing/2014/main" xmlns="" id="{1686902C-B3B1-4DE2-8CA2-DBA1F9494392}"/>
              </a:ext>
            </a:extLst>
          </p:cNvPr>
          <p:cNvSpPr txBox="1"/>
          <p:nvPr/>
        </p:nvSpPr>
        <p:spPr>
          <a:xfrm>
            <a:off x="3295136" y="830580"/>
            <a:ext cx="5649382" cy="3108543"/>
          </a:xfrm>
          <a:prstGeom prst="rect">
            <a:avLst/>
          </a:prstGeom>
          <a:noFill/>
        </p:spPr>
        <p:txBody>
          <a:bodyPr wrap="square" rtlCol="0">
            <a:spAutoFit/>
          </a:bodyPr>
          <a:lstStyle/>
          <a:p>
            <a:r>
              <a:rPr lang="en-US" dirty="0" smtClean="0">
                <a:solidFill>
                  <a:schemeClr val="bg1"/>
                </a:solidFill>
                <a:latin typeface="+mj-lt"/>
              </a:rPr>
              <a:t>It is </a:t>
            </a:r>
            <a:r>
              <a:rPr lang="en-US" b="0" i="0" dirty="0" smtClean="0">
                <a:solidFill>
                  <a:schemeClr val="bg1"/>
                </a:solidFill>
                <a:effectLst/>
                <a:latin typeface="+mj-lt"/>
              </a:rPr>
              <a:t>used </a:t>
            </a:r>
            <a:r>
              <a:rPr lang="en-US" b="0" i="0" dirty="0">
                <a:solidFill>
                  <a:schemeClr val="bg1"/>
                </a:solidFill>
                <a:effectLst/>
                <a:latin typeface="+mj-lt"/>
              </a:rPr>
              <a:t>to </a:t>
            </a:r>
            <a:r>
              <a:rPr lang="en-US" dirty="0" smtClean="0">
                <a:solidFill>
                  <a:schemeClr val="bg1"/>
                </a:solidFill>
                <a:latin typeface="+mj-lt"/>
              </a:rPr>
              <a:t>measure</a:t>
            </a:r>
            <a:r>
              <a:rPr lang="en-US" b="0" i="0" dirty="0" smtClean="0">
                <a:solidFill>
                  <a:schemeClr val="bg1"/>
                </a:solidFill>
                <a:effectLst/>
                <a:latin typeface="+mj-lt"/>
              </a:rPr>
              <a:t> </a:t>
            </a:r>
            <a:r>
              <a:rPr lang="en-US" b="0" i="0" dirty="0">
                <a:solidFill>
                  <a:schemeClr val="bg1"/>
                </a:solidFill>
                <a:effectLst/>
                <a:latin typeface="+mj-lt"/>
              </a:rPr>
              <a:t>the volumetric content of water within the soil.</a:t>
            </a:r>
          </a:p>
          <a:p>
            <a:pPr algn="just" fontAlgn="base"/>
            <a:r>
              <a:rPr lang="en-US" b="0" i="0" dirty="0">
                <a:solidFill>
                  <a:schemeClr val="bg1"/>
                </a:solidFill>
                <a:effectLst/>
                <a:latin typeface="+mj-lt"/>
              </a:rPr>
              <a:t>This sensor mainly utilizes capacitance to </a:t>
            </a:r>
            <a:r>
              <a:rPr lang="en-US" dirty="0" smtClean="0">
                <a:solidFill>
                  <a:schemeClr val="bg1"/>
                </a:solidFill>
                <a:latin typeface="+mj-lt"/>
              </a:rPr>
              <a:t>measure</a:t>
            </a:r>
            <a:r>
              <a:rPr lang="en-US" b="0" i="0" dirty="0" smtClean="0">
                <a:solidFill>
                  <a:schemeClr val="bg1"/>
                </a:solidFill>
                <a:effectLst/>
                <a:latin typeface="+mj-lt"/>
              </a:rPr>
              <a:t> </a:t>
            </a:r>
            <a:r>
              <a:rPr lang="en-US" b="0" i="0" dirty="0">
                <a:solidFill>
                  <a:schemeClr val="bg1"/>
                </a:solidFill>
                <a:effectLst/>
                <a:latin typeface="+mj-lt"/>
              </a:rPr>
              <a:t>the water content of the soil (dielectric permittivity). The working of this sensor can be done by inserting this sensor into the earth and the status of the water content in the soil can be reported in the form of a </a:t>
            </a:r>
            <a:r>
              <a:rPr lang="en-US" b="0" i="0" dirty="0" smtClean="0">
                <a:solidFill>
                  <a:schemeClr val="bg1"/>
                </a:solidFill>
                <a:effectLst/>
                <a:latin typeface="+mj-lt"/>
              </a:rPr>
              <a:t>percent.</a:t>
            </a:r>
            <a:endParaRPr lang="en-US" b="0" i="0" dirty="0">
              <a:solidFill>
                <a:schemeClr val="bg1"/>
              </a:solidFill>
              <a:effectLst/>
              <a:latin typeface="+mj-lt"/>
            </a:endParaRPr>
          </a:p>
          <a:p>
            <a:pPr algn="just" fontAlgn="base"/>
            <a:endParaRPr lang="en-US" dirty="0">
              <a:solidFill>
                <a:schemeClr val="bg1"/>
              </a:solidFill>
              <a:latin typeface="+mj-lt"/>
            </a:endParaRPr>
          </a:p>
          <a:p>
            <a:pPr algn="just" fontAlgn="base"/>
            <a:endParaRPr lang="en-US" dirty="0">
              <a:solidFill>
                <a:schemeClr val="bg1"/>
              </a:solidFill>
              <a:latin typeface="+mj-lt"/>
            </a:endParaRPr>
          </a:p>
          <a:p>
            <a:pPr algn="just" fontAlgn="base"/>
            <a:endParaRPr lang="en-US" b="0" i="0" dirty="0">
              <a:solidFill>
                <a:schemeClr val="bg1"/>
              </a:solidFill>
              <a:effectLst/>
              <a:latin typeface="+mj-lt"/>
            </a:endParaRPr>
          </a:p>
          <a:p>
            <a:pPr algn="just" fontAlgn="base"/>
            <a:r>
              <a:rPr lang="en-US" b="1" u="sng" dirty="0" smtClean="0">
                <a:solidFill>
                  <a:schemeClr val="bg1"/>
                </a:solidFill>
                <a:latin typeface="+mj-lt"/>
              </a:rPr>
              <a:t>Features of  Moisture sensor</a:t>
            </a:r>
            <a:endParaRPr lang="en-US" b="1" i="0" u="sng" dirty="0">
              <a:solidFill>
                <a:schemeClr val="bg1"/>
              </a:solidFill>
              <a:effectLst/>
              <a:latin typeface="+mj-lt"/>
            </a:endParaRPr>
          </a:p>
          <a:p>
            <a:pPr marL="285750" indent="-285750" algn="just" fontAlgn="base">
              <a:buClr>
                <a:schemeClr val="bg1"/>
              </a:buClr>
              <a:buFont typeface="Arial" panose="020B0604020202020204" pitchFamily="34" charset="0"/>
              <a:buChar char="•"/>
            </a:pPr>
            <a:r>
              <a:rPr lang="en-US" b="0" i="0" dirty="0" smtClean="0">
                <a:solidFill>
                  <a:schemeClr val="bg1"/>
                </a:solidFill>
                <a:effectLst/>
                <a:latin typeface="+mj-lt"/>
              </a:rPr>
              <a:t>The </a:t>
            </a:r>
            <a:r>
              <a:rPr lang="en-US" b="0" i="0" dirty="0">
                <a:solidFill>
                  <a:schemeClr val="bg1"/>
                </a:solidFill>
                <a:effectLst/>
                <a:latin typeface="+mj-lt"/>
              </a:rPr>
              <a:t>required voltage for working is 5V</a:t>
            </a:r>
          </a:p>
          <a:p>
            <a:pPr marL="285750" indent="-285750" algn="just" fontAlgn="base">
              <a:buClr>
                <a:schemeClr val="bg1"/>
              </a:buClr>
              <a:buFont typeface="Arial" panose="020B0604020202020204" pitchFamily="34" charset="0"/>
              <a:buChar char="•"/>
            </a:pPr>
            <a:r>
              <a:rPr lang="en-US" b="0" i="0" dirty="0">
                <a:solidFill>
                  <a:schemeClr val="bg1"/>
                </a:solidFill>
                <a:effectLst/>
                <a:latin typeface="+mj-lt"/>
              </a:rPr>
              <a:t>The required current for working is &lt;20mA</a:t>
            </a:r>
          </a:p>
          <a:p>
            <a:pPr marL="285750" indent="-285750" algn="just" fontAlgn="base">
              <a:buClr>
                <a:schemeClr val="bg1"/>
              </a:buClr>
              <a:buFont typeface="Arial" panose="020B0604020202020204" pitchFamily="34" charset="0"/>
              <a:buChar char="•"/>
            </a:pPr>
            <a:r>
              <a:rPr lang="en-US" b="0" i="0" dirty="0">
                <a:solidFill>
                  <a:schemeClr val="bg1"/>
                </a:solidFill>
                <a:effectLst/>
                <a:latin typeface="+mj-lt"/>
              </a:rPr>
              <a:t>Type of interface is analog</a:t>
            </a:r>
          </a:p>
          <a:p>
            <a:pPr marL="285750" indent="-285750" algn="just" fontAlgn="base">
              <a:buClr>
                <a:schemeClr val="bg1"/>
              </a:buClr>
              <a:buFont typeface="Arial" panose="020B0604020202020204" pitchFamily="34" charset="0"/>
              <a:buChar char="•"/>
            </a:pPr>
            <a:r>
              <a:rPr lang="en-US" b="0" i="0" dirty="0">
                <a:solidFill>
                  <a:schemeClr val="bg1"/>
                </a:solidFill>
                <a:effectLst/>
                <a:latin typeface="+mj-lt"/>
              </a:rPr>
              <a:t>The required working temperature of this sensor is </a:t>
            </a:r>
            <a:r>
              <a:rPr lang="en-US" b="0" i="0" dirty="0" smtClean="0">
                <a:solidFill>
                  <a:schemeClr val="bg1"/>
                </a:solidFill>
                <a:effectLst/>
                <a:latin typeface="+mj-lt"/>
              </a:rPr>
              <a:t> 0°C~30°C</a:t>
            </a:r>
            <a:endParaRPr lang="en-US" b="0" i="0" dirty="0">
              <a:solidFill>
                <a:schemeClr val="bg1"/>
              </a:solidFill>
              <a:effectLst/>
              <a:latin typeface="+mj-lt"/>
            </a:endParaRPr>
          </a:p>
          <a:p>
            <a:endParaRPr lang="en-IN" dirty="0">
              <a:solidFill>
                <a:schemeClr val="bg1"/>
              </a:solidFill>
            </a:endParaRPr>
          </a:p>
        </p:txBody>
      </p:sp>
      <p:sp>
        <p:nvSpPr>
          <p:cNvPr id="11" name="TextBox 10">
            <a:extLst>
              <a:ext uri="{FF2B5EF4-FFF2-40B4-BE49-F238E27FC236}">
                <a16:creationId xmlns:a16="http://schemas.microsoft.com/office/drawing/2014/main" xmlns="" id="{FA96F014-48F2-4301-B253-2AA262FE3CEF}"/>
              </a:ext>
            </a:extLst>
          </p:cNvPr>
          <p:cNvSpPr txBox="1"/>
          <p:nvPr/>
        </p:nvSpPr>
        <p:spPr>
          <a:xfrm>
            <a:off x="142562" y="3001299"/>
            <a:ext cx="2737136" cy="1600438"/>
          </a:xfrm>
          <a:prstGeom prst="rect">
            <a:avLst/>
          </a:prstGeom>
          <a:noFill/>
        </p:spPr>
        <p:txBody>
          <a:bodyPr wrap="square">
            <a:spAutoFit/>
          </a:bodyPr>
          <a:lstStyle/>
          <a:p>
            <a:pPr algn="just" fontAlgn="base"/>
            <a:r>
              <a:rPr lang="en-IN" b="1" i="0" dirty="0">
                <a:solidFill>
                  <a:schemeClr val="bg1"/>
                </a:solidFill>
                <a:effectLst/>
                <a:latin typeface="+mj-lt"/>
              </a:rPr>
              <a:t>Soil Moisture Sensor Pin Configuration</a:t>
            </a:r>
          </a:p>
          <a:p>
            <a:pPr marL="285750" indent="-285750" algn="just" fontAlgn="base">
              <a:buClr>
                <a:schemeClr val="bg1"/>
              </a:buClr>
              <a:buFont typeface="Arial" panose="020B0604020202020204" pitchFamily="34" charset="0"/>
              <a:buChar char="•"/>
            </a:pPr>
            <a:r>
              <a:rPr lang="en-US" b="0" i="0" dirty="0" smtClean="0">
                <a:solidFill>
                  <a:schemeClr val="bg1"/>
                </a:solidFill>
                <a:effectLst/>
                <a:latin typeface="+mj-lt"/>
              </a:rPr>
              <a:t>VCC </a:t>
            </a:r>
            <a:r>
              <a:rPr lang="en-US" b="0" i="0" dirty="0">
                <a:solidFill>
                  <a:schemeClr val="bg1"/>
                </a:solidFill>
                <a:effectLst/>
                <a:latin typeface="+mj-lt"/>
              </a:rPr>
              <a:t>pin is used for power</a:t>
            </a:r>
          </a:p>
          <a:p>
            <a:pPr marL="285750" indent="-285750" algn="just" fontAlgn="base">
              <a:buClr>
                <a:schemeClr val="bg1"/>
              </a:buClr>
              <a:buFont typeface="Arial" panose="020B0604020202020204" pitchFamily="34" charset="0"/>
              <a:buChar char="•"/>
            </a:pPr>
            <a:r>
              <a:rPr lang="en-US" b="0" i="0" dirty="0">
                <a:solidFill>
                  <a:schemeClr val="bg1"/>
                </a:solidFill>
                <a:effectLst/>
                <a:latin typeface="+mj-lt"/>
              </a:rPr>
              <a:t>A0 pin is an analog output</a:t>
            </a:r>
          </a:p>
          <a:p>
            <a:pPr marL="285750" indent="-285750" algn="just" fontAlgn="base">
              <a:buClr>
                <a:schemeClr val="bg1"/>
              </a:buClr>
              <a:buFont typeface="Arial" panose="020B0604020202020204" pitchFamily="34" charset="0"/>
              <a:buChar char="•"/>
            </a:pPr>
            <a:r>
              <a:rPr lang="en-US" b="0" i="0" dirty="0">
                <a:solidFill>
                  <a:schemeClr val="bg1"/>
                </a:solidFill>
                <a:effectLst/>
                <a:latin typeface="+mj-lt"/>
              </a:rPr>
              <a:t>D0 pin is a digital output</a:t>
            </a:r>
          </a:p>
          <a:p>
            <a:pPr marL="285750" indent="-285750" algn="just" fontAlgn="base">
              <a:buClr>
                <a:schemeClr val="bg1"/>
              </a:buClr>
              <a:buFont typeface="Arial" panose="020B0604020202020204" pitchFamily="34" charset="0"/>
              <a:buChar char="•"/>
            </a:pPr>
            <a:r>
              <a:rPr lang="en-US" b="0" i="0" dirty="0">
                <a:solidFill>
                  <a:schemeClr val="bg1"/>
                </a:solidFill>
                <a:effectLst/>
                <a:latin typeface="+mj-lt"/>
              </a:rPr>
              <a:t>GND pin is a Ground</a:t>
            </a:r>
          </a:p>
          <a:p>
            <a:pPr algn="just" fontAlgn="base"/>
            <a:endParaRPr lang="en-IN" b="0" i="0" dirty="0">
              <a:solidFill>
                <a:srgbClr val="666666"/>
              </a:solidFill>
              <a:effectLst/>
              <a:latin typeface="Arial" panose="020B0604020202020204" pitchFamily="34" charset="0"/>
            </a:endParaRPr>
          </a:p>
        </p:txBody>
      </p:sp>
    </p:spTree>
    <p:extLst>
      <p:ext uri="{BB962C8B-B14F-4D97-AF65-F5344CB8AC3E}">
        <p14:creationId xmlns:p14="http://schemas.microsoft.com/office/powerpoint/2010/main" val="38907914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pic>
        <p:nvPicPr>
          <p:cNvPr id="223" name="Google Shape;223;p21"/>
          <p:cNvPicPr preferRelativeResize="0"/>
          <p:nvPr/>
        </p:nvPicPr>
        <p:blipFill>
          <a:blip r:embed="rId3">
            <a:alphaModFix/>
          </a:blip>
          <a:stretch>
            <a:fillRect/>
          </a:stretch>
        </p:blipFill>
        <p:spPr>
          <a:xfrm>
            <a:off x="261108" y="2081324"/>
            <a:ext cx="2210895" cy="1676979"/>
          </a:xfrm>
          <a:prstGeom prst="rect">
            <a:avLst/>
          </a:prstGeom>
          <a:noFill/>
          <a:ln>
            <a:noFill/>
          </a:ln>
        </p:spPr>
      </p:pic>
      <p:sp>
        <p:nvSpPr>
          <p:cNvPr id="226" name="Google Shape;226;p21"/>
          <p:cNvSpPr txBox="1"/>
          <p:nvPr/>
        </p:nvSpPr>
        <p:spPr>
          <a:xfrm>
            <a:off x="230005" y="4160845"/>
            <a:ext cx="227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solidFill>
                  <a:schemeClr val="accent2">
                    <a:lumMod val="20000"/>
                    <a:lumOff val="80000"/>
                  </a:schemeClr>
                </a:solidFill>
                <a:latin typeface="+mj-lt"/>
                <a:ea typeface="Lato"/>
                <a:cs typeface="Lato"/>
                <a:sym typeface="Lato"/>
              </a:rPr>
              <a:t>DHt11 Humidity Sensor</a:t>
            </a:r>
            <a:endParaRPr b="1" dirty="0">
              <a:solidFill>
                <a:schemeClr val="accent2">
                  <a:lumMod val="20000"/>
                  <a:lumOff val="80000"/>
                </a:schemeClr>
              </a:solidFill>
              <a:latin typeface="+mj-lt"/>
              <a:ea typeface="Lato"/>
              <a:cs typeface="Lato"/>
              <a:sym typeface="Lato"/>
            </a:endParaRPr>
          </a:p>
        </p:txBody>
      </p:sp>
      <p:sp>
        <p:nvSpPr>
          <p:cNvPr id="7" name="Rectangle 6">
            <a:extLst>
              <a:ext uri="{FF2B5EF4-FFF2-40B4-BE49-F238E27FC236}">
                <a16:creationId xmlns:a16="http://schemas.microsoft.com/office/drawing/2014/main" xmlns="" id="{16719501-3533-4A54-A6F8-23FC7C22458B}"/>
              </a:ext>
            </a:extLst>
          </p:cNvPr>
          <p:cNvSpPr/>
          <p:nvPr/>
        </p:nvSpPr>
        <p:spPr>
          <a:xfrm>
            <a:off x="3167521" y="2081324"/>
            <a:ext cx="5569815" cy="1384995"/>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Clr>
                <a:schemeClr val="bg1"/>
              </a:buClr>
            </a:pPr>
            <a:r>
              <a:rPr lang="en-GB" sz="1400" dirty="0" smtClean="0">
                <a:solidFill>
                  <a:schemeClr val="bg1"/>
                </a:solidFill>
              </a:rPr>
              <a:t>Features of DHt11 Humidity sensor</a:t>
            </a:r>
          </a:p>
          <a:p>
            <a:pPr marL="285750" indent="-285750">
              <a:buClr>
                <a:schemeClr val="bg1"/>
              </a:buClr>
              <a:buFont typeface="Wingdings" panose="05000000000000000000" pitchFamily="2" charset="2"/>
              <a:buChar char="q"/>
            </a:pPr>
            <a:r>
              <a:rPr lang="en-GB" sz="1400" dirty="0" smtClean="0">
                <a:solidFill>
                  <a:schemeClr val="bg1"/>
                </a:solidFill>
              </a:rPr>
              <a:t>Ultra </a:t>
            </a:r>
            <a:r>
              <a:rPr lang="en-GB" sz="1400" dirty="0">
                <a:solidFill>
                  <a:schemeClr val="bg1"/>
                </a:solidFill>
              </a:rPr>
              <a:t>low cost</a:t>
            </a:r>
          </a:p>
          <a:p>
            <a:pPr marL="285750" indent="-285750">
              <a:buClr>
                <a:schemeClr val="bg1"/>
              </a:buClr>
              <a:buFont typeface="Wingdings" panose="05000000000000000000" pitchFamily="2" charset="2"/>
              <a:buChar char="q"/>
            </a:pPr>
            <a:r>
              <a:rPr lang="en-GB" sz="1400" dirty="0">
                <a:solidFill>
                  <a:schemeClr val="bg1"/>
                </a:solidFill>
              </a:rPr>
              <a:t>3 to 5V power and I/O</a:t>
            </a:r>
          </a:p>
          <a:p>
            <a:pPr marL="285750" indent="-285750">
              <a:buClr>
                <a:schemeClr val="bg1"/>
              </a:buClr>
              <a:buFont typeface="Wingdings" panose="05000000000000000000" pitchFamily="2" charset="2"/>
              <a:buChar char="q"/>
            </a:pPr>
            <a:r>
              <a:rPr lang="en-GB" sz="1400" dirty="0">
                <a:solidFill>
                  <a:schemeClr val="bg1"/>
                </a:solidFill>
              </a:rPr>
              <a:t>2.5mA max current use during conversion (while requesting data)</a:t>
            </a:r>
          </a:p>
          <a:p>
            <a:pPr marL="285750" indent="-285750">
              <a:buClr>
                <a:schemeClr val="bg1"/>
              </a:buClr>
              <a:buFont typeface="Wingdings" panose="05000000000000000000" pitchFamily="2" charset="2"/>
              <a:buChar char="q"/>
            </a:pPr>
            <a:r>
              <a:rPr lang="en-GB" sz="1400" dirty="0">
                <a:solidFill>
                  <a:schemeClr val="bg1"/>
                </a:solidFill>
              </a:rPr>
              <a:t>Good for 20-80% humidity readings with 5% accuracy</a:t>
            </a:r>
          </a:p>
          <a:p>
            <a:pPr marL="285750" indent="-285750">
              <a:buClr>
                <a:schemeClr val="bg1"/>
              </a:buClr>
              <a:buFont typeface="Wingdings" panose="05000000000000000000" pitchFamily="2" charset="2"/>
              <a:buChar char="q"/>
            </a:pPr>
            <a:r>
              <a:rPr lang="en-GB" sz="1400" dirty="0">
                <a:solidFill>
                  <a:schemeClr val="bg1"/>
                </a:solidFill>
              </a:rPr>
              <a:t>Good for 0-50°C temperature readings ±2°C accuracy</a:t>
            </a:r>
          </a:p>
        </p:txBody>
      </p:sp>
      <p:sp>
        <p:nvSpPr>
          <p:cNvPr id="8" name="TextBox 7">
            <a:extLst>
              <a:ext uri="{FF2B5EF4-FFF2-40B4-BE49-F238E27FC236}">
                <a16:creationId xmlns:a16="http://schemas.microsoft.com/office/drawing/2014/main" xmlns="" id="{D0BD6A3A-1655-46F6-9DAE-5E641673C356}"/>
              </a:ext>
            </a:extLst>
          </p:cNvPr>
          <p:cNvSpPr txBox="1"/>
          <p:nvPr/>
        </p:nvSpPr>
        <p:spPr>
          <a:xfrm>
            <a:off x="0" y="8846"/>
            <a:ext cx="3436620" cy="415498"/>
          </a:xfrm>
          <a:prstGeom prst="rect">
            <a:avLst/>
          </a:prstGeom>
          <a:noFill/>
        </p:spPr>
        <p:txBody>
          <a:bodyPr wrap="square" rtlCol="0">
            <a:spAutoFit/>
          </a:bodyPr>
          <a:lstStyle/>
          <a:p>
            <a:r>
              <a:rPr lang="en-US" sz="2100" b="1" dirty="0" err="1" smtClean="0">
                <a:solidFill>
                  <a:schemeClr val="accent2">
                    <a:lumMod val="20000"/>
                    <a:lumOff val="80000"/>
                  </a:schemeClr>
                </a:solidFill>
                <a:latin typeface="+mj-lt"/>
              </a:rPr>
              <a:t>Contd</a:t>
            </a:r>
            <a:r>
              <a:rPr lang="en-US" sz="2100" b="1" dirty="0" smtClean="0">
                <a:solidFill>
                  <a:schemeClr val="accent2">
                    <a:lumMod val="20000"/>
                    <a:lumOff val="80000"/>
                  </a:schemeClr>
                </a:solidFill>
                <a:latin typeface="+mj-lt"/>
              </a:rPr>
              <a:t>…</a:t>
            </a:r>
            <a:endParaRPr lang="en-IN" sz="2100" b="1" dirty="0">
              <a:solidFill>
                <a:schemeClr val="accent2">
                  <a:lumMod val="20000"/>
                  <a:lumOff val="80000"/>
                </a:schemeClr>
              </a:solidFill>
              <a:latin typeface="+mj-lt"/>
            </a:endParaRPr>
          </a:p>
        </p:txBody>
      </p:sp>
      <p:sp>
        <p:nvSpPr>
          <p:cNvPr id="3" name="TextBox 2"/>
          <p:cNvSpPr txBox="1"/>
          <p:nvPr/>
        </p:nvSpPr>
        <p:spPr>
          <a:xfrm>
            <a:off x="123567" y="656050"/>
            <a:ext cx="3163330" cy="307777"/>
          </a:xfrm>
          <a:prstGeom prst="rect">
            <a:avLst/>
          </a:prstGeom>
          <a:noFill/>
        </p:spPr>
        <p:txBody>
          <a:bodyPr wrap="square" rtlCol="0">
            <a:spAutoFit/>
          </a:bodyPr>
          <a:lstStyle/>
          <a:p>
            <a:r>
              <a:rPr lang="en-GB" dirty="0" smtClean="0">
                <a:solidFill>
                  <a:schemeClr val="bg1"/>
                </a:solidFill>
              </a:rPr>
              <a:t>Humidity Sensor</a:t>
            </a:r>
            <a:endParaRPr lang="en-GB" dirty="0">
              <a:solidFill>
                <a:schemeClr val="bg1"/>
              </a:solidFill>
            </a:endParaRPr>
          </a:p>
        </p:txBody>
      </p:sp>
      <p:sp>
        <p:nvSpPr>
          <p:cNvPr id="4" name="TextBox 3"/>
          <p:cNvSpPr txBox="1"/>
          <p:nvPr/>
        </p:nvSpPr>
        <p:spPr>
          <a:xfrm>
            <a:off x="395416" y="1070919"/>
            <a:ext cx="5000368" cy="523220"/>
          </a:xfrm>
          <a:prstGeom prst="rect">
            <a:avLst/>
          </a:prstGeom>
          <a:noFill/>
        </p:spPr>
        <p:txBody>
          <a:bodyPr wrap="square" rtlCol="0">
            <a:spAutoFit/>
          </a:bodyPr>
          <a:lstStyle/>
          <a:p>
            <a:r>
              <a:rPr lang="en-GB" dirty="0">
                <a:solidFill>
                  <a:schemeClr val="bg1"/>
                </a:solidFill>
              </a:rPr>
              <a:t>Humidity </a:t>
            </a:r>
            <a:r>
              <a:rPr lang="en-GB" dirty="0" smtClean="0">
                <a:solidFill>
                  <a:schemeClr val="bg1"/>
                </a:solidFill>
              </a:rPr>
              <a:t>sensor measures the</a:t>
            </a:r>
            <a:r>
              <a:rPr lang="en-GB" b="1" dirty="0" smtClean="0">
                <a:solidFill>
                  <a:schemeClr val="bg1"/>
                </a:solidFill>
              </a:rPr>
              <a:t> </a:t>
            </a:r>
            <a:r>
              <a:rPr lang="en-GB" b="1" dirty="0">
                <a:solidFill>
                  <a:schemeClr val="bg1"/>
                </a:solidFill>
              </a:rPr>
              <a:t>amount of water </a:t>
            </a:r>
            <a:r>
              <a:rPr lang="en-GB" b="1" dirty="0" smtClean="0">
                <a:solidFill>
                  <a:schemeClr val="bg1"/>
                </a:solidFill>
              </a:rPr>
              <a:t>vapour </a:t>
            </a:r>
            <a:r>
              <a:rPr lang="en-GB" b="1" dirty="0">
                <a:solidFill>
                  <a:schemeClr val="bg1"/>
                </a:solidFill>
              </a:rPr>
              <a:t>in the air</a:t>
            </a:r>
            <a:r>
              <a:rPr lang="en-GB" dirty="0">
                <a:solidFill>
                  <a:schemeClr val="bg1"/>
                </a:solidFill>
              </a:rPr>
              <a: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4699" y="231820"/>
            <a:ext cx="8467859" cy="2893100"/>
          </a:xfrm>
          <a:prstGeom prst="rect">
            <a:avLst/>
          </a:prstGeom>
          <a:noFill/>
        </p:spPr>
        <p:txBody>
          <a:bodyPr wrap="square" rtlCol="0">
            <a:spAutoFit/>
          </a:bodyPr>
          <a:lstStyle/>
          <a:p>
            <a:r>
              <a:rPr lang="en-US" sz="2400" b="1" u="sng" dirty="0" smtClean="0">
                <a:solidFill>
                  <a:schemeClr val="bg1"/>
                </a:solidFill>
                <a:latin typeface="+mj-lt"/>
              </a:rPr>
              <a:t>Software Includes:</a:t>
            </a:r>
          </a:p>
          <a:p>
            <a:endParaRPr lang="en-US" sz="2400" dirty="0" smtClean="0">
              <a:solidFill>
                <a:schemeClr val="bg1"/>
              </a:solidFill>
              <a:latin typeface="+mj-lt"/>
            </a:endParaRPr>
          </a:p>
          <a:p>
            <a:r>
              <a:rPr lang="en-US" sz="2400" dirty="0" err="1" smtClean="0">
                <a:solidFill>
                  <a:schemeClr val="bg1"/>
                </a:solidFill>
                <a:latin typeface="+mj-lt"/>
              </a:rPr>
              <a:t>FrontEnd</a:t>
            </a:r>
            <a:r>
              <a:rPr lang="en-US" sz="2400" dirty="0" smtClean="0">
                <a:solidFill>
                  <a:schemeClr val="bg1"/>
                </a:solidFill>
                <a:latin typeface="+mj-lt"/>
              </a:rPr>
              <a:t> : HTML , CSS , JAVASCRIPT</a:t>
            </a:r>
          </a:p>
          <a:p>
            <a:endParaRPr lang="en-US" sz="2400" dirty="0" smtClean="0">
              <a:solidFill>
                <a:schemeClr val="bg1"/>
              </a:solidFill>
              <a:latin typeface="+mj-lt"/>
            </a:endParaRPr>
          </a:p>
          <a:p>
            <a:r>
              <a:rPr lang="en-US" sz="2400" dirty="0" smtClean="0">
                <a:solidFill>
                  <a:schemeClr val="bg1"/>
                </a:solidFill>
                <a:latin typeface="+mj-lt"/>
              </a:rPr>
              <a:t>Database: </a:t>
            </a:r>
            <a:r>
              <a:rPr lang="en-US" sz="2400" dirty="0" err="1" smtClean="0">
                <a:solidFill>
                  <a:schemeClr val="bg1"/>
                </a:solidFill>
                <a:latin typeface="+mj-lt"/>
              </a:rPr>
              <a:t>MySql</a:t>
            </a:r>
            <a:r>
              <a:rPr lang="en-US" sz="2400" dirty="0" smtClean="0">
                <a:solidFill>
                  <a:schemeClr val="bg1"/>
                </a:solidFill>
                <a:latin typeface="+mj-lt"/>
              </a:rPr>
              <a:t> , PHP</a:t>
            </a:r>
          </a:p>
          <a:p>
            <a:endParaRPr lang="en-US" sz="2400" dirty="0" smtClean="0">
              <a:solidFill>
                <a:schemeClr val="bg1"/>
              </a:solidFill>
              <a:latin typeface="+mj-lt"/>
            </a:endParaRPr>
          </a:p>
          <a:p>
            <a:r>
              <a:rPr lang="en-US" sz="2400" dirty="0" smtClean="0">
                <a:solidFill>
                  <a:schemeClr val="bg1"/>
                </a:solidFill>
                <a:latin typeface="+mj-lt"/>
              </a:rPr>
              <a:t>Cloud : AWS</a:t>
            </a:r>
          </a:p>
          <a:p>
            <a:endParaRPr lang="en-IN" dirty="0">
              <a:solidFill>
                <a:schemeClr val="bg1"/>
              </a:solidFill>
              <a:latin typeface="+mj-lt"/>
            </a:endParaRPr>
          </a:p>
        </p:txBody>
      </p:sp>
    </p:spTree>
    <p:extLst>
      <p:ext uri="{BB962C8B-B14F-4D97-AF65-F5344CB8AC3E}">
        <p14:creationId xmlns:p14="http://schemas.microsoft.com/office/powerpoint/2010/main" val="27271020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18"/>
          <p:cNvSpPr txBox="1"/>
          <p:nvPr/>
        </p:nvSpPr>
        <p:spPr>
          <a:xfrm>
            <a:off x="0" y="0"/>
            <a:ext cx="6089400" cy="4764864"/>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1200"/>
              </a:spcBef>
              <a:spcAft>
                <a:spcPts val="0"/>
              </a:spcAft>
              <a:buNone/>
            </a:pPr>
            <a:r>
              <a:rPr lang="en" sz="2100" b="1" u="sng" dirty="0">
                <a:solidFill>
                  <a:srgbClr val="FFF2CC"/>
                </a:solidFill>
                <a:latin typeface="Times New Roman" panose="02020603050405020304" pitchFamily="18" charset="0"/>
                <a:ea typeface="Oswald"/>
                <a:cs typeface="Times New Roman" panose="02020603050405020304" pitchFamily="18" charset="0"/>
                <a:sym typeface="Oswald"/>
              </a:rPr>
              <a:t>Methodology:</a:t>
            </a:r>
            <a:endParaRPr sz="2100" b="1" u="sng" dirty="0">
              <a:solidFill>
                <a:srgbClr val="FFF2CC"/>
              </a:solidFill>
              <a:latin typeface="Times New Roman" panose="02020603050405020304" pitchFamily="18" charset="0"/>
              <a:ea typeface="Oswald"/>
              <a:cs typeface="Times New Roman" panose="02020603050405020304" pitchFamily="18" charset="0"/>
              <a:sym typeface="Oswald"/>
            </a:endParaRPr>
          </a:p>
          <a:p>
            <a:pPr marL="0" lvl="0" indent="0" algn="ctr" rtl="0">
              <a:lnSpc>
                <a:spcPct val="115000"/>
              </a:lnSpc>
              <a:spcBef>
                <a:spcPts val="1200"/>
              </a:spcBef>
              <a:spcAft>
                <a:spcPts val="0"/>
              </a:spcAft>
              <a:buNone/>
            </a:pPr>
            <a:endParaRPr sz="1900" b="1" dirty="0">
              <a:solidFill>
                <a:schemeClr val="lt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b="1" dirty="0">
                <a:solidFill>
                  <a:schemeClr val="lt1"/>
                </a:solidFill>
                <a:latin typeface="Times New Roman"/>
                <a:ea typeface="Times New Roman"/>
                <a:cs typeface="Times New Roman"/>
                <a:sym typeface="Times New Roman"/>
              </a:rPr>
              <a:t>Step 1 :  </a:t>
            </a:r>
            <a:r>
              <a:rPr lang="en" dirty="0">
                <a:solidFill>
                  <a:schemeClr val="lt1"/>
                </a:solidFill>
                <a:latin typeface="Times New Roman"/>
                <a:ea typeface="Times New Roman"/>
                <a:cs typeface="Times New Roman"/>
                <a:sym typeface="Times New Roman"/>
              </a:rPr>
              <a:t>Connecting the hardware components and interfacing them with the Arduino Uno microcontroller.</a:t>
            </a:r>
            <a:endParaRPr dirty="0">
              <a:solidFill>
                <a:schemeClr val="lt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b="1" dirty="0">
                <a:solidFill>
                  <a:schemeClr val="lt1"/>
                </a:solidFill>
                <a:latin typeface="Times New Roman"/>
                <a:ea typeface="Times New Roman"/>
                <a:cs typeface="Times New Roman"/>
                <a:sym typeface="Times New Roman"/>
              </a:rPr>
              <a:t>Step 2 : </a:t>
            </a:r>
            <a:r>
              <a:rPr lang="en" dirty="0">
                <a:solidFill>
                  <a:schemeClr val="lt1"/>
                </a:solidFill>
                <a:latin typeface="Times New Roman"/>
                <a:ea typeface="Times New Roman"/>
                <a:cs typeface="Times New Roman"/>
                <a:sym typeface="Times New Roman"/>
              </a:rPr>
              <a:t> Taking the real time data(like temperature, humidity and moisture)  from surrounding using  sensors.</a:t>
            </a:r>
            <a:endParaRPr dirty="0">
              <a:solidFill>
                <a:schemeClr val="lt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b="1" dirty="0">
                <a:solidFill>
                  <a:schemeClr val="lt1"/>
                </a:solidFill>
                <a:latin typeface="Times New Roman"/>
                <a:ea typeface="Times New Roman"/>
                <a:cs typeface="Times New Roman"/>
                <a:sym typeface="Times New Roman"/>
              </a:rPr>
              <a:t>Step 3 :</a:t>
            </a:r>
            <a:r>
              <a:rPr lang="en" dirty="0">
                <a:solidFill>
                  <a:schemeClr val="lt1"/>
                </a:solidFill>
                <a:latin typeface="Times New Roman"/>
                <a:ea typeface="Times New Roman"/>
                <a:cs typeface="Times New Roman"/>
                <a:sym typeface="Times New Roman"/>
              </a:rPr>
              <a:t> Transferring the data from Arduino Uno  to cloud using WiFI.</a:t>
            </a:r>
            <a:endParaRPr dirty="0">
              <a:solidFill>
                <a:schemeClr val="lt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b="1" dirty="0">
                <a:solidFill>
                  <a:schemeClr val="lt1"/>
                </a:solidFill>
                <a:latin typeface="Times New Roman"/>
                <a:ea typeface="Times New Roman"/>
                <a:cs typeface="Times New Roman"/>
                <a:sym typeface="Times New Roman"/>
              </a:rPr>
              <a:t>Step 4 : </a:t>
            </a:r>
            <a:r>
              <a:rPr lang="en" dirty="0">
                <a:solidFill>
                  <a:schemeClr val="lt1"/>
                </a:solidFill>
                <a:latin typeface="Times New Roman"/>
                <a:ea typeface="Times New Roman"/>
                <a:cs typeface="Times New Roman"/>
                <a:sym typeface="Times New Roman"/>
              </a:rPr>
              <a:t>Applying the algorithms for data processing and analysing the data.</a:t>
            </a:r>
            <a:endParaRPr dirty="0">
              <a:solidFill>
                <a:schemeClr val="lt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b="1" dirty="0">
                <a:solidFill>
                  <a:schemeClr val="lt1"/>
                </a:solidFill>
                <a:latin typeface="Times New Roman"/>
                <a:ea typeface="Times New Roman"/>
                <a:cs typeface="Times New Roman"/>
                <a:sym typeface="Times New Roman"/>
              </a:rPr>
              <a:t>Step 5 :</a:t>
            </a:r>
            <a:r>
              <a:rPr lang="en" dirty="0">
                <a:solidFill>
                  <a:schemeClr val="lt1"/>
                </a:solidFill>
                <a:latin typeface="Times New Roman"/>
                <a:ea typeface="Times New Roman"/>
                <a:cs typeface="Times New Roman"/>
                <a:sym typeface="Times New Roman"/>
              </a:rPr>
              <a:t> If the readings  increase or decrease the limit values then sending the triggering warnings to the user and accordingly user will take action like turning on the water pump.</a:t>
            </a:r>
            <a:endParaRPr dirty="0">
              <a:solidFill>
                <a:schemeClr val="lt1"/>
              </a:solidFill>
              <a:latin typeface="Times New Roman"/>
              <a:ea typeface="Times New Roman"/>
              <a:cs typeface="Times New Roman"/>
              <a:sym typeface="Times New Roman"/>
            </a:endParaRPr>
          </a:p>
          <a:p>
            <a:pPr marL="0" lvl="0" indent="0" algn="l" rtl="0">
              <a:lnSpc>
                <a:spcPct val="115000"/>
              </a:lnSpc>
              <a:spcBef>
                <a:spcPts val="1200"/>
              </a:spcBef>
              <a:spcAft>
                <a:spcPts val="1000"/>
              </a:spcAft>
              <a:buNone/>
            </a:pPr>
            <a:r>
              <a:rPr lang="en" b="1" dirty="0">
                <a:solidFill>
                  <a:schemeClr val="lt1"/>
                </a:solidFill>
                <a:latin typeface="Times New Roman"/>
                <a:ea typeface="Times New Roman"/>
                <a:cs typeface="Times New Roman"/>
                <a:sym typeface="Times New Roman"/>
              </a:rPr>
              <a:t>Step 6 :</a:t>
            </a:r>
            <a:r>
              <a:rPr lang="en" dirty="0">
                <a:solidFill>
                  <a:schemeClr val="lt1"/>
                </a:solidFill>
                <a:latin typeface="Times New Roman"/>
                <a:ea typeface="Times New Roman"/>
                <a:cs typeface="Times New Roman"/>
                <a:sym typeface="Times New Roman"/>
              </a:rPr>
              <a:t> Displaying the data at user side with the help of graphs , tables</a:t>
            </a:r>
            <a:r>
              <a:rPr lang="en" sz="1600" dirty="0">
                <a:solidFill>
                  <a:schemeClr val="lt1"/>
                </a:solidFill>
                <a:latin typeface="Times New Roman"/>
                <a:ea typeface="Times New Roman"/>
                <a:cs typeface="Times New Roman"/>
                <a:sym typeface="Times New Roman"/>
              </a:rPr>
              <a:t> etc.</a:t>
            </a:r>
            <a:endParaRPr sz="1600" dirty="0">
              <a:solidFill>
                <a:schemeClr val="lt1"/>
              </a:solidFill>
              <a:latin typeface="Times New Roman"/>
              <a:ea typeface="Times New Roman"/>
              <a:cs typeface="Times New Roman"/>
              <a:sym typeface="Times New Roman"/>
            </a:endParaRPr>
          </a:p>
        </p:txBody>
      </p:sp>
      <p:pic>
        <p:nvPicPr>
          <p:cNvPr id="192" name="Google Shape;192;p18"/>
          <p:cNvPicPr preferRelativeResize="0"/>
          <p:nvPr/>
        </p:nvPicPr>
        <p:blipFill>
          <a:blip r:embed="rId3">
            <a:alphaModFix/>
          </a:blip>
          <a:stretch>
            <a:fillRect/>
          </a:stretch>
        </p:blipFill>
        <p:spPr>
          <a:xfrm>
            <a:off x="6089400" y="152400"/>
            <a:ext cx="3054602" cy="49247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0CA05F82-401D-4466-B13C-22D85151893D}"/>
              </a:ext>
            </a:extLst>
          </p:cNvPr>
          <p:cNvSpPr txBox="1"/>
          <p:nvPr/>
        </p:nvSpPr>
        <p:spPr>
          <a:xfrm>
            <a:off x="2987040" y="121920"/>
            <a:ext cx="3025140" cy="415498"/>
          </a:xfrm>
          <a:prstGeom prst="rect">
            <a:avLst/>
          </a:prstGeom>
          <a:noFill/>
        </p:spPr>
        <p:txBody>
          <a:bodyPr wrap="square" rtlCol="0">
            <a:spAutoFit/>
          </a:bodyPr>
          <a:lstStyle/>
          <a:p>
            <a:r>
              <a:rPr lang="en-US" sz="2100" b="1" u="sng" dirty="0">
                <a:solidFill>
                  <a:schemeClr val="accent1">
                    <a:lumMod val="75000"/>
                  </a:schemeClr>
                </a:solidFill>
                <a:latin typeface="+mj-lt"/>
              </a:rPr>
              <a:t>DEMO WEBSITE</a:t>
            </a:r>
            <a:endParaRPr lang="en-IN" sz="2100" b="1" u="sng" dirty="0">
              <a:solidFill>
                <a:schemeClr val="accent1">
                  <a:lumMod val="75000"/>
                </a:schemeClr>
              </a:solidFill>
              <a:latin typeface="+mj-lt"/>
            </a:endParaRPr>
          </a:p>
        </p:txBody>
      </p:sp>
      <p:pic>
        <p:nvPicPr>
          <p:cNvPr id="4" name="Picture 3">
            <a:extLst>
              <a:ext uri="{FF2B5EF4-FFF2-40B4-BE49-F238E27FC236}">
                <a16:creationId xmlns:a16="http://schemas.microsoft.com/office/drawing/2014/main" xmlns="" id="{A88BC407-C21A-4893-A311-BE08712CFC9E}"/>
              </a:ext>
            </a:extLst>
          </p:cNvPr>
          <p:cNvPicPr>
            <a:picLocks noChangeAspect="1"/>
          </p:cNvPicPr>
          <p:nvPr/>
        </p:nvPicPr>
        <p:blipFill>
          <a:blip r:embed="rId2"/>
          <a:stretch>
            <a:fillRect/>
          </a:stretch>
        </p:blipFill>
        <p:spPr>
          <a:xfrm>
            <a:off x="113468" y="692364"/>
            <a:ext cx="4458532" cy="215420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a:extLst>
              <a:ext uri="{FF2B5EF4-FFF2-40B4-BE49-F238E27FC236}">
                <a16:creationId xmlns:a16="http://schemas.microsoft.com/office/drawing/2014/main" xmlns="" id="{2E3818A7-A016-4D30-86DF-3D3CF83D3A5D}"/>
              </a:ext>
            </a:extLst>
          </p:cNvPr>
          <p:cNvPicPr>
            <a:picLocks noChangeAspect="1"/>
          </p:cNvPicPr>
          <p:nvPr/>
        </p:nvPicPr>
        <p:blipFill>
          <a:blip r:embed="rId3"/>
          <a:stretch>
            <a:fillRect/>
          </a:stretch>
        </p:blipFill>
        <p:spPr>
          <a:xfrm>
            <a:off x="4572000" y="692364"/>
            <a:ext cx="4516341" cy="215420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Picture 7">
            <a:extLst>
              <a:ext uri="{FF2B5EF4-FFF2-40B4-BE49-F238E27FC236}">
                <a16:creationId xmlns:a16="http://schemas.microsoft.com/office/drawing/2014/main" xmlns="" id="{3AC154A6-2D2E-4201-B69E-45B9495B95A9}"/>
              </a:ext>
            </a:extLst>
          </p:cNvPr>
          <p:cNvPicPr>
            <a:picLocks noChangeAspect="1"/>
          </p:cNvPicPr>
          <p:nvPr/>
        </p:nvPicPr>
        <p:blipFill>
          <a:blip r:embed="rId4"/>
          <a:stretch>
            <a:fillRect/>
          </a:stretch>
        </p:blipFill>
        <p:spPr>
          <a:xfrm>
            <a:off x="113468" y="2907684"/>
            <a:ext cx="4458532" cy="22358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Picture 9">
            <a:extLst>
              <a:ext uri="{FF2B5EF4-FFF2-40B4-BE49-F238E27FC236}">
                <a16:creationId xmlns:a16="http://schemas.microsoft.com/office/drawing/2014/main" xmlns="" id="{75427E15-E984-411F-9A4B-E2F36BA5D5F7}"/>
              </a:ext>
            </a:extLst>
          </p:cNvPr>
          <p:cNvPicPr>
            <a:picLocks noChangeAspect="1"/>
          </p:cNvPicPr>
          <p:nvPr/>
        </p:nvPicPr>
        <p:blipFill>
          <a:blip r:embed="rId5"/>
          <a:stretch>
            <a:fillRect/>
          </a:stretch>
        </p:blipFill>
        <p:spPr>
          <a:xfrm>
            <a:off x="4572001" y="2907684"/>
            <a:ext cx="4516340" cy="22358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64863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141" name="Google Shape;141;p14"/>
          <p:cNvPicPr preferRelativeResize="0"/>
          <p:nvPr/>
        </p:nvPicPr>
        <p:blipFill>
          <a:blip r:embed="rId3">
            <a:alphaModFix/>
          </a:blip>
          <a:stretch>
            <a:fillRect/>
          </a:stretch>
        </p:blipFill>
        <p:spPr>
          <a:xfrm>
            <a:off x="1555675" y="0"/>
            <a:ext cx="7512026" cy="514350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C36E2DCF-B274-4F39-8477-829A61DD4E7A}"/>
              </a:ext>
            </a:extLst>
          </p:cNvPr>
          <p:cNvSpPr txBox="1"/>
          <p:nvPr/>
        </p:nvSpPr>
        <p:spPr>
          <a:xfrm>
            <a:off x="2987040" y="121920"/>
            <a:ext cx="3025140" cy="415498"/>
          </a:xfrm>
          <a:prstGeom prst="rect">
            <a:avLst/>
          </a:prstGeom>
          <a:noFill/>
        </p:spPr>
        <p:txBody>
          <a:bodyPr wrap="square" rtlCol="0">
            <a:spAutoFit/>
          </a:bodyPr>
          <a:lstStyle/>
          <a:p>
            <a:r>
              <a:rPr lang="en-US" sz="2100" b="1" u="sng" dirty="0">
                <a:solidFill>
                  <a:schemeClr val="accent1">
                    <a:lumMod val="75000"/>
                  </a:schemeClr>
                </a:solidFill>
                <a:latin typeface="+mj-lt"/>
              </a:rPr>
              <a:t>DEMO WEBSITE</a:t>
            </a:r>
            <a:endParaRPr lang="en-IN" sz="2100" b="1" u="sng" dirty="0">
              <a:solidFill>
                <a:schemeClr val="accent1">
                  <a:lumMod val="75000"/>
                </a:schemeClr>
              </a:solidFill>
              <a:latin typeface="+mj-lt"/>
            </a:endParaRPr>
          </a:p>
        </p:txBody>
      </p:sp>
      <p:pic>
        <p:nvPicPr>
          <p:cNvPr id="4" name="Picture 3">
            <a:extLst>
              <a:ext uri="{FF2B5EF4-FFF2-40B4-BE49-F238E27FC236}">
                <a16:creationId xmlns:a16="http://schemas.microsoft.com/office/drawing/2014/main" xmlns="" id="{6DC918C6-7A34-4A68-B5FB-18A525EB9C7D}"/>
              </a:ext>
            </a:extLst>
          </p:cNvPr>
          <p:cNvPicPr>
            <a:picLocks noChangeAspect="1"/>
          </p:cNvPicPr>
          <p:nvPr/>
        </p:nvPicPr>
        <p:blipFill>
          <a:blip r:embed="rId2"/>
          <a:stretch>
            <a:fillRect/>
          </a:stretch>
        </p:blipFill>
        <p:spPr>
          <a:xfrm>
            <a:off x="1" y="735334"/>
            <a:ext cx="4328159" cy="213579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a:extLst>
              <a:ext uri="{FF2B5EF4-FFF2-40B4-BE49-F238E27FC236}">
                <a16:creationId xmlns:a16="http://schemas.microsoft.com/office/drawing/2014/main" xmlns="" id="{B531C5CD-6234-426B-91C5-DE76477D8988}"/>
              </a:ext>
            </a:extLst>
          </p:cNvPr>
          <p:cNvPicPr>
            <a:picLocks noChangeAspect="1"/>
          </p:cNvPicPr>
          <p:nvPr/>
        </p:nvPicPr>
        <p:blipFill>
          <a:blip r:embed="rId3"/>
          <a:stretch>
            <a:fillRect/>
          </a:stretch>
        </p:blipFill>
        <p:spPr>
          <a:xfrm>
            <a:off x="4328160" y="735334"/>
            <a:ext cx="4815841" cy="213579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Picture 7">
            <a:extLst>
              <a:ext uri="{FF2B5EF4-FFF2-40B4-BE49-F238E27FC236}">
                <a16:creationId xmlns:a16="http://schemas.microsoft.com/office/drawing/2014/main" xmlns="" id="{825FC0C5-0CEC-4800-9B5E-9F49962D8FDE}"/>
              </a:ext>
            </a:extLst>
          </p:cNvPr>
          <p:cNvPicPr>
            <a:picLocks noChangeAspect="1"/>
          </p:cNvPicPr>
          <p:nvPr/>
        </p:nvPicPr>
        <p:blipFill>
          <a:blip r:embed="rId4"/>
          <a:stretch>
            <a:fillRect/>
          </a:stretch>
        </p:blipFill>
        <p:spPr>
          <a:xfrm>
            <a:off x="-1" y="2871132"/>
            <a:ext cx="2838449" cy="222884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Picture 9">
            <a:extLst>
              <a:ext uri="{FF2B5EF4-FFF2-40B4-BE49-F238E27FC236}">
                <a16:creationId xmlns:a16="http://schemas.microsoft.com/office/drawing/2014/main" xmlns="" id="{B5821FEB-30A4-425C-961C-9E7D9D35C77E}"/>
              </a:ext>
            </a:extLst>
          </p:cNvPr>
          <p:cNvPicPr>
            <a:picLocks noChangeAspect="1"/>
          </p:cNvPicPr>
          <p:nvPr/>
        </p:nvPicPr>
        <p:blipFill>
          <a:blip r:embed="rId5"/>
          <a:stretch>
            <a:fillRect/>
          </a:stretch>
        </p:blipFill>
        <p:spPr>
          <a:xfrm>
            <a:off x="6012179" y="2871133"/>
            <a:ext cx="3131821" cy="227236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2" name="Picture 11">
            <a:extLst>
              <a:ext uri="{FF2B5EF4-FFF2-40B4-BE49-F238E27FC236}">
                <a16:creationId xmlns:a16="http://schemas.microsoft.com/office/drawing/2014/main" xmlns="" id="{6561F540-D5F9-45E1-9886-A9D46A408F3F}"/>
              </a:ext>
            </a:extLst>
          </p:cNvPr>
          <p:cNvPicPr>
            <a:picLocks noChangeAspect="1"/>
          </p:cNvPicPr>
          <p:nvPr/>
        </p:nvPicPr>
        <p:blipFill>
          <a:blip r:embed="rId6"/>
          <a:stretch>
            <a:fillRect/>
          </a:stretch>
        </p:blipFill>
        <p:spPr>
          <a:xfrm>
            <a:off x="2838448" y="2871133"/>
            <a:ext cx="3131823" cy="227236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9942972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0"/>
          <p:cNvSpPr txBox="1">
            <a:spLocks noGrp="1"/>
          </p:cNvSpPr>
          <p:nvPr>
            <p:ph type="title"/>
          </p:nvPr>
        </p:nvSpPr>
        <p:spPr>
          <a:xfrm>
            <a:off x="414800" y="866775"/>
            <a:ext cx="6039600" cy="3521100"/>
          </a:xfrm>
          <a:prstGeom prst="rect">
            <a:avLst/>
          </a:prstGeom>
        </p:spPr>
        <p:txBody>
          <a:bodyPr spcFirstLastPara="1" wrap="square" lIns="91425" tIns="91425" rIns="91425" bIns="91425" anchor="ctr" anchorCtr="0">
            <a:noAutofit/>
          </a:bodyPr>
          <a:lstStyle/>
          <a:p>
            <a:pPr marL="0" lvl="0" indent="0" algn="l" rtl="0">
              <a:lnSpc>
                <a:spcPct val="115000"/>
              </a:lnSpc>
              <a:spcBef>
                <a:spcPts val="1200"/>
              </a:spcBef>
              <a:spcAft>
                <a:spcPts val="0"/>
              </a:spcAft>
              <a:buNone/>
            </a:pPr>
            <a:r>
              <a:rPr lang="en" sz="2100" b="1">
                <a:solidFill>
                  <a:srgbClr val="FFF2CC"/>
                </a:solidFill>
                <a:latin typeface="Oswald"/>
                <a:ea typeface="Oswald"/>
                <a:cs typeface="Oswald"/>
                <a:sym typeface="Oswald"/>
              </a:rPr>
              <a:t>Functional Specification[Deliverables]:</a:t>
            </a:r>
            <a:endParaRPr sz="2100" b="1">
              <a:solidFill>
                <a:srgbClr val="FFF2CC"/>
              </a:solidFill>
              <a:latin typeface="Oswald"/>
              <a:ea typeface="Oswald"/>
              <a:cs typeface="Oswald"/>
              <a:sym typeface="Oswald"/>
            </a:endParaRPr>
          </a:p>
          <a:p>
            <a:pPr marL="914400" lvl="0" indent="-228600" algn="l" rtl="0">
              <a:lnSpc>
                <a:spcPct val="115000"/>
              </a:lnSpc>
              <a:spcBef>
                <a:spcPts val="1200"/>
              </a:spcBef>
              <a:spcAft>
                <a:spcPts val="0"/>
              </a:spcAft>
              <a:buNone/>
            </a:pPr>
            <a:r>
              <a:rPr lang="en" sz="1400">
                <a:latin typeface="Arial"/>
                <a:ea typeface="Arial"/>
                <a:cs typeface="Arial"/>
                <a:sym typeface="Arial"/>
              </a:rPr>
              <a:t>●</a:t>
            </a:r>
            <a:r>
              <a:rPr lang="en" sz="1400">
                <a:latin typeface="Times New Roman"/>
                <a:ea typeface="Times New Roman"/>
                <a:cs typeface="Times New Roman"/>
                <a:sym typeface="Times New Roman"/>
              </a:rPr>
              <a:t>       </a:t>
            </a:r>
            <a:r>
              <a:rPr lang="en" sz="1500">
                <a:latin typeface="Times New Roman"/>
                <a:ea typeface="Times New Roman"/>
                <a:cs typeface="Times New Roman"/>
                <a:sym typeface="Times New Roman"/>
              </a:rPr>
              <a:t>Crop Monitoring: Developing prototype for real-time crop management.</a:t>
            </a:r>
            <a:endParaRPr sz="1500">
              <a:latin typeface="Times New Roman"/>
              <a:ea typeface="Times New Roman"/>
              <a:cs typeface="Times New Roman"/>
              <a:sym typeface="Times New Roman"/>
            </a:endParaRPr>
          </a:p>
          <a:p>
            <a:pPr marL="914400" lvl="0" indent="-228600" algn="l" rtl="0">
              <a:lnSpc>
                <a:spcPct val="115000"/>
              </a:lnSpc>
              <a:spcBef>
                <a:spcPts val="0"/>
              </a:spcBef>
              <a:spcAft>
                <a:spcPts val="0"/>
              </a:spcAft>
              <a:buNone/>
            </a:pPr>
            <a:r>
              <a:rPr lang="en" sz="1500">
                <a:latin typeface="Arial"/>
                <a:ea typeface="Arial"/>
                <a:cs typeface="Arial"/>
                <a:sym typeface="Arial"/>
              </a:rPr>
              <a:t>●</a:t>
            </a:r>
            <a:r>
              <a:rPr lang="en" sz="1500">
                <a:latin typeface="Times New Roman"/>
                <a:ea typeface="Times New Roman"/>
                <a:cs typeface="Times New Roman"/>
                <a:sym typeface="Times New Roman"/>
              </a:rPr>
              <a:t>       Maintaining a Record: Storing surrounding conditions over a period of time</a:t>
            </a:r>
            <a:endParaRPr sz="1500">
              <a:latin typeface="Times New Roman"/>
              <a:ea typeface="Times New Roman"/>
              <a:cs typeface="Times New Roman"/>
              <a:sym typeface="Times New Roman"/>
            </a:endParaRPr>
          </a:p>
          <a:p>
            <a:pPr marL="914400" lvl="0" indent="-228600" algn="l" rtl="0">
              <a:lnSpc>
                <a:spcPct val="115000"/>
              </a:lnSpc>
              <a:spcBef>
                <a:spcPts val="0"/>
              </a:spcBef>
              <a:spcAft>
                <a:spcPts val="0"/>
              </a:spcAft>
              <a:buNone/>
            </a:pPr>
            <a:r>
              <a:rPr lang="en" sz="1500">
                <a:latin typeface="Arial"/>
                <a:ea typeface="Arial"/>
                <a:cs typeface="Arial"/>
                <a:sym typeface="Arial"/>
              </a:rPr>
              <a:t>●</a:t>
            </a:r>
            <a:r>
              <a:rPr lang="en" sz="1500">
                <a:latin typeface="Times New Roman"/>
                <a:ea typeface="Times New Roman"/>
                <a:cs typeface="Times New Roman"/>
                <a:sym typeface="Times New Roman"/>
              </a:rPr>
              <a:t>       Data Preprocessing and analysis.</a:t>
            </a:r>
            <a:endParaRPr sz="1500">
              <a:latin typeface="Times New Roman"/>
              <a:ea typeface="Times New Roman"/>
              <a:cs typeface="Times New Roman"/>
              <a:sym typeface="Times New Roman"/>
            </a:endParaRPr>
          </a:p>
          <a:p>
            <a:pPr marL="914400" lvl="0" indent="-228600" algn="l" rtl="0">
              <a:lnSpc>
                <a:spcPct val="115000"/>
              </a:lnSpc>
              <a:spcBef>
                <a:spcPts val="0"/>
              </a:spcBef>
              <a:spcAft>
                <a:spcPts val="0"/>
              </a:spcAft>
              <a:buNone/>
            </a:pPr>
            <a:r>
              <a:rPr lang="en" sz="1500">
                <a:latin typeface="Arial"/>
                <a:ea typeface="Arial"/>
                <a:cs typeface="Arial"/>
                <a:sym typeface="Arial"/>
              </a:rPr>
              <a:t>●</a:t>
            </a:r>
            <a:r>
              <a:rPr lang="en" sz="1500">
                <a:latin typeface="Times New Roman"/>
                <a:ea typeface="Times New Roman"/>
                <a:cs typeface="Times New Roman"/>
                <a:sym typeface="Times New Roman"/>
              </a:rPr>
              <a:t>       Trigger Warnings: Displaying alerts if conditions are not within the normal limit.</a:t>
            </a:r>
            <a:endParaRPr sz="1500">
              <a:latin typeface="Times New Roman"/>
              <a:ea typeface="Times New Roman"/>
              <a:cs typeface="Times New Roman"/>
              <a:sym typeface="Times New Roman"/>
            </a:endParaRPr>
          </a:p>
          <a:p>
            <a:pPr marL="914400" lvl="0" indent="-228600" algn="l" rtl="0">
              <a:lnSpc>
                <a:spcPct val="115000"/>
              </a:lnSpc>
              <a:spcBef>
                <a:spcPts val="1200"/>
              </a:spcBef>
              <a:spcAft>
                <a:spcPts val="0"/>
              </a:spcAft>
              <a:buNone/>
            </a:pPr>
            <a:r>
              <a:rPr lang="en" sz="1500">
                <a:latin typeface="Arial"/>
                <a:ea typeface="Arial"/>
                <a:cs typeface="Arial"/>
                <a:sym typeface="Arial"/>
              </a:rPr>
              <a:t>●</a:t>
            </a:r>
            <a:r>
              <a:rPr lang="en" sz="1500">
                <a:latin typeface="Times New Roman"/>
                <a:ea typeface="Times New Roman"/>
                <a:cs typeface="Times New Roman"/>
                <a:sym typeface="Times New Roman"/>
              </a:rPr>
              <a:t>       Hosting a Website: Provide a well-structured dashboard to use the system and display the analysed data.</a:t>
            </a:r>
            <a:endParaRPr sz="1500">
              <a:latin typeface="Times New Roman"/>
              <a:ea typeface="Times New Roman"/>
              <a:cs typeface="Times New Roman"/>
              <a:sym typeface="Times New Roman"/>
            </a:endParaRPr>
          </a:p>
          <a:p>
            <a:pPr marL="0" lvl="0" indent="0" algn="l" rtl="0">
              <a:spcBef>
                <a:spcPts val="120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7" name="Google Shape;287;p31"/>
          <p:cNvSpPr txBox="1"/>
          <p:nvPr/>
        </p:nvSpPr>
        <p:spPr>
          <a:xfrm>
            <a:off x="115800" y="1250094"/>
            <a:ext cx="4265700" cy="2985402"/>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Clr>
                <a:schemeClr val="lt1"/>
              </a:buClr>
              <a:buSzPts val="1800"/>
              <a:buFont typeface="Wingdings" panose="05000000000000000000" pitchFamily="2" charset="2"/>
              <a:buChar char="q"/>
            </a:pPr>
            <a:r>
              <a:rPr lang="en" dirty="0">
                <a:solidFill>
                  <a:schemeClr val="lt1"/>
                </a:solidFill>
                <a:latin typeface="+mj-lt"/>
                <a:ea typeface="Times New Roman"/>
                <a:cs typeface="Times New Roman"/>
                <a:sym typeface="Times New Roman"/>
              </a:rPr>
              <a:t>Hardware Cost</a:t>
            </a:r>
            <a:endParaRPr dirty="0">
              <a:solidFill>
                <a:schemeClr val="lt1"/>
              </a:solidFill>
              <a:latin typeface="+mj-lt"/>
              <a:ea typeface="Times New Roman"/>
              <a:cs typeface="Times New Roman"/>
              <a:sym typeface="Times New Roman"/>
            </a:endParaRPr>
          </a:p>
          <a:p>
            <a:pPr marL="457200" lvl="0" indent="-342900" algn="l" rtl="0">
              <a:spcBef>
                <a:spcPts val="0"/>
              </a:spcBef>
              <a:spcAft>
                <a:spcPts val="0"/>
              </a:spcAft>
              <a:buClr>
                <a:schemeClr val="lt1"/>
              </a:buClr>
              <a:buSzPts val="1800"/>
              <a:buFont typeface="Wingdings" panose="05000000000000000000" pitchFamily="2" charset="2"/>
              <a:buChar char="q"/>
            </a:pPr>
            <a:r>
              <a:rPr lang="en" dirty="0">
                <a:solidFill>
                  <a:schemeClr val="lt1"/>
                </a:solidFill>
                <a:latin typeface="+mj-lt"/>
                <a:ea typeface="Times New Roman"/>
                <a:cs typeface="Times New Roman"/>
                <a:sym typeface="Times New Roman"/>
              </a:rPr>
              <a:t>Data Management</a:t>
            </a:r>
            <a:endParaRPr dirty="0">
              <a:solidFill>
                <a:schemeClr val="lt1"/>
              </a:solidFill>
              <a:latin typeface="+mj-lt"/>
              <a:ea typeface="Times New Roman"/>
              <a:cs typeface="Times New Roman"/>
              <a:sym typeface="Times New Roman"/>
            </a:endParaRPr>
          </a:p>
          <a:p>
            <a:pPr marL="457200" lvl="0" indent="-342900" algn="l" rtl="0">
              <a:spcBef>
                <a:spcPts val="0"/>
              </a:spcBef>
              <a:spcAft>
                <a:spcPts val="0"/>
              </a:spcAft>
              <a:buClr>
                <a:schemeClr val="lt1"/>
              </a:buClr>
              <a:buSzPts val="1800"/>
              <a:buFont typeface="Wingdings" panose="05000000000000000000" pitchFamily="2" charset="2"/>
              <a:buChar char="q"/>
            </a:pPr>
            <a:r>
              <a:rPr lang="en" dirty="0">
                <a:solidFill>
                  <a:schemeClr val="lt1"/>
                </a:solidFill>
                <a:latin typeface="+mj-lt"/>
                <a:ea typeface="Times New Roman"/>
                <a:cs typeface="Times New Roman"/>
                <a:sym typeface="Times New Roman"/>
              </a:rPr>
              <a:t>Literacy Rate</a:t>
            </a:r>
            <a:endParaRPr dirty="0">
              <a:solidFill>
                <a:schemeClr val="lt1"/>
              </a:solidFill>
              <a:latin typeface="+mj-lt"/>
              <a:ea typeface="Times New Roman"/>
              <a:cs typeface="Times New Roman"/>
              <a:sym typeface="Times New Roman"/>
            </a:endParaRPr>
          </a:p>
          <a:p>
            <a:pPr marL="457200" lvl="0" indent="-342900" algn="l" rtl="0">
              <a:spcBef>
                <a:spcPts val="0"/>
              </a:spcBef>
              <a:spcAft>
                <a:spcPts val="0"/>
              </a:spcAft>
              <a:buClr>
                <a:schemeClr val="lt1"/>
              </a:buClr>
              <a:buSzPts val="1800"/>
              <a:buFont typeface="Wingdings" panose="05000000000000000000" pitchFamily="2" charset="2"/>
              <a:buChar char="q"/>
            </a:pPr>
            <a:r>
              <a:rPr lang="en" dirty="0">
                <a:solidFill>
                  <a:schemeClr val="lt1"/>
                </a:solidFill>
                <a:latin typeface="+mj-lt"/>
                <a:ea typeface="Times New Roman"/>
                <a:cs typeface="Times New Roman"/>
                <a:sym typeface="Times New Roman"/>
              </a:rPr>
              <a:t>Connectivity </a:t>
            </a:r>
            <a:endParaRPr dirty="0">
              <a:solidFill>
                <a:schemeClr val="lt1"/>
              </a:solidFill>
              <a:latin typeface="+mj-lt"/>
              <a:ea typeface="Times New Roman"/>
              <a:cs typeface="Times New Roman"/>
              <a:sym typeface="Times New Roman"/>
            </a:endParaRPr>
          </a:p>
          <a:p>
            <a:pPr marL="457200" lvl="0" indent="-342900" algn="l" rtl="0">
              <a:spcBef>
                <a:spcPts val="0"/>
              </a:spcBef>
              <a:spcAft>
                <a:spcPts val="0"/>
              </a:spcAft>
              <a:buClr>
                <a:schemeClr val="lt1"/>
              </a:buClr>
              <a:buSzPts val="1800"/>
              <a:buFont typeface="Wingdings" panose="05000000000000000000" pitchFamily="2" charset="2"/>
              <a:buChar char="q"/>
            </a:pPr>
            <a:r>
              <a:rPr lang="en" dirty="0">
                <a:solidFill>
                  <a:schemeClr val="lt1"/>
                </a:solidFill>
                <a:latin typeface="+mj-lt"/>
                <a:ea typeface="Times New Roman"/>
                <a:cs typeface="Times New Roman"/>
                <a:sym typeface="Times New Roman"/>
              </a:rPr>
              <a:t>Interoperability</a:t>
            </a:r>
            <a:endParaRPr dirty="0">
              <a:solidFill>
                <a:schemeClr val="lt1"/>
              </a:solidFill>
              <a:latin typeface="+mj-lt"/>
              <a:ea typeface="Times New Roman"/>
              <a:cs typeface="Times New Roman"/>
              <a:sym typeface="Times New Roman"/>
            </a:endParaRPr>
          </a:p>
          <a:p>
            <a:pPr marL="457200" lvl="0" indent="-342900" algn="l" rtl="0">
              <a:spcBef>
                <a:spcPts val="0"/>
              </a:spcBef>
              <a:spcAft>
                <a:spcPts val="0"/>
              </a:spcAft>
              <a:buClr>
                <a:schemeClr val="lt1"/>
              </a:buClr>
              <a:buSzPts val="1800"/>
              <a:buFont typeface="Wingdings" panose="05000000000000000000" pitchFamily="2" charset="2"/>
              <a:buChar char="q"/>
            </a:pPr>
            <a:r>
              <a:rPr lang="en" dirty="0">
                <a:solidFill>
                  <a:schemeClr val="lt1"/>
                </a:solidFill>
                <a:latin typeface="+mj-lt"/>
                <a:ea typeface="Times New Roman"/>
                <a:cs typeface="Times New Roman"/>
                <a:sym typeface="Times New Roman"/>
              </a:rPr>
              <a:t>Data Analysis</a:t>
            </a:r>
            <a:endParaRPr dirty="0">
              <a:solidFill>
                <a:schemeClr val="lt1"/>
              </a:solidFill>
              <a:latin typeface="+mj-lt"/>
              <a:ea typeface="Times New Roman"/>
              <a:cs typeface="Times New Roman"/>
              <a:sym typeface="Times New Roman"/>
            </a:endParaRPr>
          </a:p>
          <a:p>
            <a:pPr marL="114300" lvl="0" algn="l" rtl="0">
              <a:spcBef>
                <a:spcPts val="0"/>
              </a:spcBef>
              <a:spcAft>
                <a:spcPts val="0"/>
              </a:spcAft>
              <a:buClr>
                <a:schemeClr val="lt1"/>
              </a:buClr>
              <a:buSzPts val="1800"/>
            </a:pPr>
            <a:endParaRPr dirty="0">
              <a:solidFill>
                <a:schemeClr val="lt1"/>
              </a:solidFill>
              <a:latin typeface="+mj-lt"/>
              <a:ea typeface="Times New Roman"/>
              <a:cs typeface="Times New Roman"/>
              <a:sym typeface="Times New Roman"/>
            </a:endParaRPr>
          </a:p>
          <a:p>
            <a:pPr marL="0" lvl="0" indent="0" algn="l" rtl="0">
              <a:spcBef>
                <a:spcPts val="0"/>
              </a:spcBef>
              <a:spcAft>
                <a:spcPts val="0"/>
              </a:spcAft>
              <a:buNone/>
            </a:pPr>
            <a:endParaRPr dirty="0">
              <a:solidFill>
                <a:schemeClr val="lt1"/>
              </a:solidFill>
              <a:latin typeface="+mj-lt"/>
            </a:endParaRPr>
          </a:p>
          <a:p>
            <a:pPr marL="0" lvl="0" indent="0" algn="l" rtl="0">
              <a:spcBef>
                <a:spcPts val="0"/>
              </a:spcBef>
              <a:spcAft>
                <a:spcPts val="0"/>
              </a:spcAft>
              <a:buNone/>
            </a:pPr>
            <a:endParaRPr dirty="0">
              <a:solidFill>
                <a:schemeClr val="lt1"/>
              </a:solidFill>
              <a:latin typeface="+mj-lt"/>
            </a:endParaRPr>
          </a:p>
          <a:p>
            <a:pPr marL="0" lvl="0" indent="0" algn="l" rtl="0">
              <a:spcBef>
                <a:spcPts val="0"/>
              </a:spcBef>
              <a:spcAft>
                <a:spcPts val="0"/>
              </a:spcAft>
              <a:buNone/>
            </a:pPr>
            <a:endParaRPr dirty="0">
              <a:solidFill>
                <a:schemeClr val="lt1"/>
              </a:solidFill>
              <a:latin typeface="+mj-lt"/>
            </a:endParaRPr>
          </a:p>
          <a:p>
            <a:pPr marL="0" lvl="0" indent="0" algn="l" rtl="0">
              <a:spcBef>
                <a:spcPts val="0"/>
              </a:spcBef>
              <a:spcAft>
                <a:spcPts val="0"/>
              </a:spcAft>
              <a:buNone/>
            </a:pPr>
            <a:endParaRPr dirty="0">
              <a:solidFill>
                <a:schemeClr val="lt1"/>
              </a:solidFill>
              <a:latin typeface="+mj-lt"/>
            </a:endParaRPr>
          </a:p>
          <a:p>
            <a:pPr marL="0" lvl="0" indent="0" algn="l" rtl="0">
              <a:spcBef>
                <a:spcPts val="0"/>
              </a:spcBef>
              <a:spcAft>
                <a:spcPts val="0"/>
              </a:spcAft>
              <a:buNone/>
            </a:pPr>
            <a:endParaRPr dirty="0">
              <a:solidFill>
                <a:schemeClr val="lt1"/>
              </a:solidFill>
              <a:latin typeface="+mj-lt"/>
            </a:endParaRPr>
          </a:p>
          <a:p>
            <a:pPr marL="0" lvl="0" indent="0" algn="l" rtl="0">
              <a:spcBef>
                <a:spcPts val="0"/>
              </a:spcBef>
              <a:spcAft>
                <a:spcPts val="0"/>
              </a:spcAft>
              <a:buNone/>
            </a:pPr>
            <a:endParaRPr dirty="0">
              <a:solidFill>
                <a:schemeClr val="lt1"/>
              </a:solidFill>
              <a:latin typeface="+mj-lt"/>
            </a:endParaRPr>
          </a:p>
        </p:txBody>
      </p:sp>
      <p:pic>
        <p:nvPicPr>
          <p:cNvPr id="5122" name="Picture 2" descr="Top Challenges Higher Education Faced In 2018">
            <a:extLst>
              <a:ext uri="{FF2B5EF4-FFF2-40B4-BE49-F238E27FC236}">
                <a16:creationId xmlns:a16="http://schemas.microsoft.com/office/drawing/2014/main" xmlns="" id="{5E22CA18-B1BF-4326-9B91-A5C5771CA6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71900" y="0"/>
            <a:ext cx="5372101" cy="5143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2100" b="1" u="sng" dirty="0">
                <a:solidFill>
                  <a:srgbClr val="FFF2CC"/>
                </a:solidFill>
                <a:latin typeface="+mj-lt"/>
                <a:ea typeface="Oswald"/>
                <a:cs typeface="Oswald"/>
                <a:sym typeface="Oswald"/>
              </a:rPr>
              <a:t>DISADVANTAGES OF USING IoT for CROP MONITORING</a:t>
            </a:r>
            <a:endParaRPr sz="2100" b="1" u="sng" dirty="0">
              <a:solidFill>
                <a:srgbClr val="FFF2CC"/>
              </a:solidFill>
              <a:latin typeface="+mj-lt"/>
              <a:ea typeface="Oswald"/>
              <a:cs typeface="Oswald"/>
              <a:sym typeface="Oswald"/>
            </a:endParaRPr>
          </a:p>
        </p:txBody>
      </p:sp>
      <p:sp>
        <p:nvSpPr>
          <p:cNvPr id="304" name="Google Shape;304;p34"/>
          <p:cNvSpPr txBox="1"/>
          <p:nvPr/>
        </p:nvSpPr>
        <p:spPr>
          <a:xfrm>
            <a:off x="1111650" y="1725550"/>
            <a:ext cx="7731900" cy="1477297"/>
          </a:xfrm>
          <a:prstGeom prst="rect">
            <a:avLst/>
          </a:prstGeom>
          <a:noFill/>
          <a:ln>
            <a:noFill/>
          </a:ln>
        </p:spPr>
        <p:txBody>
          <a:bodyPr spcFirstLastPara="1" wrap="square" lIns="91425" tIns="91425" rIns="91425" bIns="91425" anchor="t" anchorCtr="0">
            <a:spAutoFit/>
          </a:bodyPr>
          <a:lstStyle/>
          <a:p>
            <a:pPr marL="457200" lvl="0" indent="-349250" algn="l" rtl="0">
              <a:spcBef>
                <a:spcPts val="0"/>
              </a:spcBef>
              <a:spcAft>
                <a:spcPts val="0"/>
              </a:spcAft>
              <a:buClr>
                <a:schemeClr val="lt1"/>
              </a:buClr>
              <a:buSzPts val="1900"/>
              <a:buFont typeface="Lato"/>
              <a:buChar char="●"/>
            </a:pPr>
            <a:r>
              <a:rPr lang="en" dirty="0">
                <a:solidFill>
                  <a:schemeClr val="lt1"/>
                </a:solidFill>
                <a:latin typeface="+mj-lt"/>
                <a:ea typeface="Lato"/>
                <a:cs typeface="Lato"/>
                <a:sym typeface="Lato"/>
              </a:rPr>
              <a:t>High Cost</a:t>
            </a:r>
            <a:endParaRPr dirty="0">
              <a:solidFill>
                <a:schemeClr val="lt1"/>
              </a:solidFill>
              <a:latin typeface="+mj-lt"/>
              <a:ea typeface="Lato"/>
              <a:cs typeface="Lato"/>
              <a:sym typeface="Lato"/>
            </a:endParaRPr>
          </a:p>
          <a:p>
            <a:pPr marL="457200" lvl="0" indent="-349250" algn="l" rtl="0">
              <a:spcBef>
                <a:spcPts val="0"/>
              </a:spcBef>
              <a:spcAft>
                <a:spcPts val="0"/>
              </a:spcAft>
              <a:buClr>
                <a:schemeClr val="lt1"/>
              </a:buClr>
              <a:buSzPts val="1900"/>
              <a:buFont typeface="Lato"/>
              <a:buChar char="●"/>
            </a:pPr>
            <a:r>
              <a:rPr lang="en" dirty="0">
                <a:solidFill>
                  <a:schemeClr val="lt1"/>
                </a:solidFill>
                <a:latin typeface="+mj-lt"/>
                <a:ea typeface="Lato"/>
                <a:cs typeface="Lato"/>
                <a:sym typeface="Lato"/>
              </a:rPr>
              <a:t>Lack of Security</a:t>
            </a:r>
            <a:endParaRPr dirty="0">
              <a:solidFill>
                <a:schemeClr val="lt1"/>
              </a:solidFill>
              <a:latin typeface="+mj-lt"/>
              <a:ea typeface="Lato"/>
              <a:cs typeface="Lato"/>
              <a:sym typeface="Lato"/>
            </a:endParaRPr>
          </a:p>
          <a:p>
            <a:pPr marL="457200" lvl="0" indent="-349250" algn="l" rtl="0">
              <a:spcBef>
                <a:spcPts val="0"/>
              </a:spcBef>
              <a:spcAft>
                <a:spcPts val="0"/>
              </a:spcAft>
              <a:buClr>
                <a:schemeClr val="lt1"/>
              </a:buClr>
              <a:buSzPts val="1900"/>
              <a:buFont typeface="Lato"/>
              <a:buChar char="●"/>
            </a:pPr>
            <a:r>
              <a:rPr lang="en" dirty="0">
                <a:solidFill>
                  <a:schemeClr val="lt1"/>
                </a:solidFill>
                <a:latin typeface="+mj-lt"/>
                <a:ea typeface="Lato"/>
                <a:cs typeface="Lato"/>
                <a:sym typeface="Lato"/>
              </a:rPr>
              <a:t>Lack of infrastructure</a:t>
            </a:r>
            <a:endParaRPr dirty="0">
              <a:solidFill>
                <a:schemeClr val="lt1"/>
              </a:solidFill>
              <a:latin typeface="+mj-lt"/>
              <a:ea typeface="Lato"/>
              <a:cs typeface="Lato"/>
              <a:sym typeface="Lato"/>
            </a:endParaRPr>
          </a:p>
          <a:p>
            <a:pPr marL="457200" lvl="0" indent="-349250" algn="l" rtl="0">
              <a:spcBef>
                <a:spcPts val="0"/>
              </a:spcBef>
              <a:spcAft>
                <a:spcPts val="0"/>
              </a:spcAft>
              <a:buClr>
                <a:schemeClr val="lt1"/>
              </a:buClr>
              <a:buSzPts val="1900"/>
              <a:buFont typeface="Lato"/>
              <a:buChar char="●"/>
            </a:pPr>
            <a:r>
              <a:rPr lang="en" dirty="0">
                <a:solidFill>
                  <a:schemeClr val="lt1"/>
                </a:solidFill>
                <a:latin typeface="+mj-lt"/>
                <a:ea typeface="Lato"/>
                <a:cs typeface="Lato"/>
                <a:sym typeface="Lato"/>
              </a:rPr>
              <a:t>Lack of better network quality</a:t>
            </a:r>
            <a:endParaRPr dirty="0">
              <a:solidFill>
                <a:schemeClr val="lt1"/>
              </a:solidFill>
              <a:latin typeface="+mj-lt"/>
              <a:ea typeface="Lato"/>
              <a:cs typeface="Lato"/>
              <a:sym typeface="Lato"/>
            </a:endParaRPr>
          </a:p>
          <a:p>
            <a:pPr marL="457200" lvl="0" indent="-349250" algn="l" rtl="0">
              <a:spcBef>
                <a:spcPts val="0"/>
              </a:spcBef>
              <a:spcAft>
                <a:spcPts val="0"/>
              </a:spcAft>
              <a:buClr>
                <a:schemeClr val="lt1"/>
              </a:buClr>
              <a:buSzPts val="1900"/>
              <a:buFont typeface="Lato"/>
              <a:buChar char="●"/>
            </a:pPr>
            <a:r>
              <a:rPr lang="en" dirty="0">
                <a:solidFill>
                  <a:schemeClr val="lt1"/>
                </a:solidFill>
                <a:latin typeface="+mj-lt"/>
                <a:ea typeface="Lato"/>
                <a:cs typeface="Lato"/>
                <a:sym typeface="Lato"/>
              </a:rPr>
              <a:t>We don’t have highly educated farmers in our society</a:t>
            </a:r>
            <a:endParaRPr dirty="0">
              <a:solidFill>
                <a:schemeClr val="lt1"/>
              </a:solidFill>
              <a:latin typeface="+mj-lt"/>
              <a:ea typeface="Lato"/>
              <a:cs typeface="Lato"/>
              <a:sym typeface="Lato"/>
            </a:endParaRPr>
          </a:p>
          <a:p>
            <a:pPr marL="457200" lvl="0" indent="0" algn="l" rtl="0">
              <a:spcBef>
                <a:spcPts val="0"/>
              </a:spcBef>
              <a:spcAft>
                <a:spcPts val="0"/>
              </a:spcAft>
              <a:buNone/>
            </a:pPr>
            <a:endParaRPr dirty="0">
              <a:solidFill>
                <a:schemeClr val="lt1"/>
              </a:solidFill>
              <a:latin typeface="+mj-lt"/>
              <a:ea typeface="Lato"/>
              <a:cs typeface="Lato"/>
              <a:sym typeface="Lato"/>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10" name="Google Shape;310;p35"/>
          <p:cNvSpPr txBox="1"/>
          <p:nvPr/>
        </p:nvSpPr>
        <p:spPr>
          <a:xfrm>
            <a:off x="2179650" y="1281225"/>
            <a:ext cx="6880860" cy="126185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solidFill>
                  <a:schemeClr val="lt1"/>
                </a:solidFill>
                <a:latin typeface="Times New Roman"/>
                <a:ea typeface="Times New Roman"/>
                <a:cs typeface="Times New Roman"/>
                <a:sym typeface="Times New Roman"/>
              </a:rPr>
              <a:t>With adverse climatic conditions, an Indian farmer can’t predict and plan farming activities. Therefore, there is a dire need for a system that could provide precise and accurate information about crop cultivation needs.</a:t>
            </a:r>
            <a:endParaRPr dirty="0">
              <a:solidFill>
                <a:schemeClr val="lt1"/>
              </a:solidFill>
              <a:latin typeface="Times New Roman"/>
              <a:ea typeface="Times New Roman"/>
              <a:cs typeface="Times New Roman"/>
              <a:sym typeface="Times New Roman"/>
            </a:endParaRPr>
          </a:p>
          <a:p>
            <a:pPr marL="0" lvl="0" indent="0" algn="l" rtl="0">
              <a:spcBef>
                <a:spcPts val="0"/>
              </a:spcBef>
              <a:spcAft>
                <a:spcPts val="0"/>
              </a:spcAft>
              <a:buNone/>
            </a:pPr>
            <a:endParaRPr dirty="0">
              <a:solidFill>
                <a:schemeClr val="lt1"/>
              </a:solidFill>
              <a:latin typeface="Times New Roman"/>
              <a:ea typeface="Times New Roman"/>
              <a:cs typeface="Times New Roman"/>
              <a:sym typeface="Times New Roman"/>
            </a:endParaRPr>
          </a:p>
          <a:p>
            <a:pPr marL="0" lvl="0" indent="0" algn="l" rtl="0">
              <a:spcBef>
                <a:spcPts val="0"/>
              </a:spcBef>
              <a:spcAft>
                <a:spcPts val="0"/>
              </a:spcAft>
              <a:buNone/>
            </a:pPr>
            <a:endParaRPr dirty="0">
              <a:solidFill>
                <a:schemeClr val="lt1"/>
              </a:solidFill>
              <a:latin typeface="Times New Roman"/>
              <a:ea typeface="Times New Roman"/>
              <a:cs typeface="Times New Roman"/>
              <a:sym typeface="Times New Roman"/>
            </a:endParaRPr>
          </a:p>
        </p:txBody>
      </p:sp>
      <p:sp>
        <p:nvSpPr>
          <p:cNvPr id="311" name="Google Shape;311;p35"/>
          <p:cNvSpPr txBox="1"/>
          <p:nvPr/>
        </p:nvSpPr>
        <p:spPr>
          <a:xfrm>
            <a:off x="2240280" y="2384978"/>
            <a:ext cx="6425130" cy="1477297"/>
          </a:xfrm>
          <a:prstGeom prst="rect">
            <a:avLst/>
          </a:prstGeom>
          <a:noFill/>
          <a:ln>
            <a:noFill/>
          </a:ln>
        </p:spPr>
        <p:txBody>
          <a:bodyPr spcFirstLastPara="1" wrap="square" lIns="91425" tIns="91425" rIns="91425" bIns="91425" anchor="t" anchorCtr="0">
            <a:spAutoFit/>
          </a:bodyPr>
          <a:lstStyle/>
          <a:p>
            <a:pPr marL="457200" lvl="0" indent="-349250" algn="l" rtl="0">
              <a:spcBef>
                <a:spcPts val="0"/>
              </a:spcBef>
              <a:spcAft>
                <a:spcPts val="0"/>
              </a:spcAft>
              <a:buClr>
                <a:schemeClr val="lt1"/>
              </a:buClr>
              <a:buSzPts val="1900"/>
              <a:buChar char="●"/>
            </a:pPr>
            <a:r>
              <a:rPr lang="en" dirty="0">
                <a:solidFill>
                  <a:schemeClr val="lt1"/>
                </a:solidFill>
                <a:latin typeface="+mj-lt"/>
              </a:rPr>
              <a:t>We can apply the Iot to predict the environment and climate conditions and provide the data to farmers about types of crop that can be grown.</a:t>
            </a:r>
            <a:endParaRPr dirty="0">
              <a:solidFill>
                <a:schemeClr val="lt1"/>
              </a:solidFill>
              <a:latin typeface="+mj-lt"/>
            </a:endParaRPr>
          </a:p>
          <a:p>
            <a:pPr marL="457200" lvl="0" indent="-349250" algn="l" rtl="0">
              <a:spcBef>
                <a:spcPts val="0"/>
              </a:spcBef>
              <a:spcAft>
                <a:spcPts val="0"/>
              </a:spcAft>
              <a:buClr>
                <a:schemeClr val="lt1"/>
              </a:buClr>
              <a:buSzPts val="1900"/>
              <a:buChar char="●"/>
            </a:pPr>
            <a:r>
              <a:rPr lang="en" dirty="0">
                <a:solidFill>
                  <a:schemeClr val="lt1"/>
                </a:solidFill>
                <a:latin typeface="+mj-lt"/>
              </a:rPr>
              <a:t>We can use Iot analytics to predict the types of crop that the farmers can grow that will help them best economically and give them maximum benefits.</a:t>
            </a:r>
            <a:endParaRPr dirty="0">
              <a:solidFill>
                <a:schemeClr val="lt1"/>
              </a:solidFill>
              <a:latin typeface="+mj-lt"/>
            </a:endParaRPr>
          </a:p>
          <a:p>
            <a:pPr marL="457200" lvl="0" indent="-349250" algn="l" rtl="0">
              <a:spcBef>
                <a:spcPts val="0"/>
              </a:spcBef>
              <a:spcAft>
                <a:spcPts val="0"/>
              </a:spcAft>
              <a:buClr>
                <a:schemeClr val="lt1"/>
              </a:buClr>
              <a:buSzPts val="1900"/>
              <a:buChar char="●"/>
            </a:pPr>
            <a:r>
              <a:rPr lang="en" dirty="0">
                <a:solidFill>
                  <a:schemeClr val="lt1"/>
                </a:solidFill>
                <a:latin typeface="+mj-lt"/>
              </a:rPr>
              <a:t>Iot based crop monitoring helps to manage the time efficiently, hence they can focus on more individual development.</a:t>
            </a:r>
            <a:endParaRPr dirty="0">
              <a:solidFill>
                <a:schemeClr val="lt1"/>
              </a:solidFill>
              <a:latin typeface="+mj-lt"/>
            </a:endParaRPr>
          </a:p>
        </p:txBody>
      </p:sp>
      <p:pic>
        <p:nvPicPr>
          <p:cNvPr id="6146" name="Picture 2" descr="Future Scope: Graduate Aptitude Test in Worli, Mumbai, Career Pathways |  ID: 9732778362">
            <a:extLst>
              <a:ext uri="{FF2B5EF4-FFF2-40B4-BE49-F238E27FC236}">
                <a16:creationId xmlns:a16="http://schemas.microsoft.com/office/drawing/2014/main" xmlns="" id="{C14BB2F9-B534-47A5-83AF-FC9A682563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5880" y="54777"/>
            <a:ext cx="6880860" cy="1095375"/>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Future Scope Clipart - Man With Binoculars Png - Free Transparent PNG  Clipart Images Download">
            <a:extLst>
              <a:ext uri="{FF2B5EF4-FFF2-40B4-BE49-F238E27FC236}">
                <a16:creationId xmlns:a16="http://schemas.microsoft.com/office/drawing/2014/main" xmlns="" id="{61C3BCE9-58D4-4A22-B4D8-C03FBDBBBFC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575" y="1597827"/>
            <a:ext cx="2124075" cy="21526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273" y="751890"/>
            <a:ext cx="9066727" cy="914100"/>
          </a:xfrm>
        </p:spPr>
        <p:txBody>
          <a:bodyPr>
            <a:noAutofit/>
          </a:bodyPr>
          <a:lstStyle/>
          <a:p>
            <a:pPr lvl="0"/>
            <a:r>
              <a:rPr lang="en-US" sz="1600" dirty="0">
                <a:latin typeface="Times New Roman" panose="02020603050405020304" pitchFamily="18" charset="0"/>
                <a:cs typeface="Times New Roman" panose="02020603050405020304" pitchFamily="18" charset="0"/>
              </a:rPr>
              <a:t>                                                             </a:t>
            </a:r>
            <a:r>
              <a:rPr lang="en-US" sz="1800" b="1" u="sng" dirty="0">
                <a:latin typeface="Times New Roman" panose="02020603050405020304" pitchFamily="18" charset="0"/>
                <a:cs typeface="Times New Roman" panose="02020603050405020304" pitchFamily="18" charset="0"/>
              </a:rPr>
              <a:t>  </a:t>
            </a:r>
            <a:r>
              <a:rPr lang="en-US" sz="2100" b="1" u="sng" dirty="0">
                <a:solidFill>
                  <a:schemeClr val="accent2">
                    <a:lumMod val="20000"/>
                    <a:lumOff val="80000"/>
                  </a:schemeClr>
                </a:solidFill>
                <a:latin typeface="Times New Roman" panose="02020603050405020304" pitchFamily="18" charset="0"/>
                <a:cs typeface="Times New Roman" panose="02020603050405020304" pitchFamily="18" charset="0"/>
              </a:rPr>
              <a:t> References:</a:t>
            </a:r>
            <a:r>
              <a:rPr lang="en-US" sz="1800" b="1" u="sng" dirty="0">
                <a:latin typeface="Times New Roman" panose="02020603050405020304" pitchFamily="18" charset="0"/>
                <a:cs typeface="Times New Roman" panose="02020603050405020304" pitchFamily="18" charset="0"/>
              </a:rPr>
              <a:t/>
            </a:r>
            <a:br>
              <a:rPr lang="en-US" sz="1800" b="1" u="sng"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
            </a:r>
            <a:br>
              <a:rPr lang="en-US" sz="12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[1]</a:t>
            </a:r>
            <a:r>
              <a:rPr lang="en-US" sz="1200" dirty="0" err="1">
                <a:latin typeface="Times New Roman" panose="02020603050405020304" pitchFamily="18" charset="0"/>
                <a:cs typeface="Times New Roman" panose="02020603050405020304" pitchFamily="18" charset="0"/>
              </a:rPr>
              <a:t>AnjumAwasthi</a:t>
            </a:r>
            <a:r>
              <a:rPr lang="en-US" sz="1200" dirty="0">
                <a:latin typeface="Times New Roman" panose="02020603050405020304" pitchFamily="18" charset="0"/>
                <a:cs typeface="Times New Roman" panose="02020603050405020304" pitchFamily="18" charset="0"/>
              </a:rPr>
              <a:t>&amp; S.R.N Reddy, </a:t>
            </a:r>
            <a:r>
              <a:rPr lang="en-US" sz="1200" i="1" dirty="0">
                <a:latin typeface="Times New Roman" panose="02020603050405020304" pitchFamily="18" charset="0"/>
                <a:cs typeface="Times New Roman" panose="02020603050405020304" pitchFamily="18" charset="0"/>
              </a:rPr>
              <a:t>“Monitoring for Precision Agriculture using Wireless Sensor Network-A Review</a:t>
            </a:r>
            <a:r>
              <a:rPr lang="en-US" sz="1200" dirty="0">
                <a:latin typeface="Times New Roman" panose="02020603050405020304" pitchFamily="18" charset="0"/>
                <a:cs typeface="Times New Roman" panose="02020603050405020304" pitchFamily="18" charset="0"/>
              </a:rPr>
              <a:t>”, Global Journal of Computer Science and Technology Network, Web &amp;</a:t>
            </a:r>
            <a:r>
              <a:rPr lang="en-US" sz="1200" dirty="0" err="1">
                <a:latin typeface="Times New Roman" panose="02020603050405020304" pitchFamily="18" charset="0"/>
                <a:cs typeface="Times New Roman" panose="02020603050405020304" pitchFamily="18" charset="0"/>
              </a:rPr>
              <a:t>Security,ISSN</a:t>
            </a:r>
            <a:r>
              <a:rPr lang="en-US" sz="1200" dirty="0">
                <a:latin typeface="Times New Roman" panose="02020603050405020304" pitchFamily="18" charset="0"/>
                <a:cs typeface="Times New Roman" panose="02020603050405020304" pitchFamily="18" charset="0"/>
              </a:rPr>
              <a:t>: 0975-4350.Year 2013</a:t>
            </a:r>
            <a:r>
              <a:rPr lang="en-IN" sz="1200" dirty="0">
                <a:latin typeface="Times New Roman" panose="02020603050405020304" pitchFamily="18" charset="0"/>
                <a:cs typeface="Times New Roman" panose="02020603050405020304" pitchFamily="18" charset="0"/>
              </a:rPr>
              <a:t/>
            </a:r>
            <a:br>
              <a:rPr lang="en-IN" sz="1200" dirty="0">
                <a:latin typeface="Times New Roman" panose="02020603050405020304" pitchFamily="18" charset="0"/>
                <a:cs typeface="Times New Roman" panose="02020603050405020304" pitchFamily="18" charset="0"/>
              </a:rPr>
            </a:br>
            <a:r>
              <a:rPr lang="en-IN" sz="1200" dirty="0">
                <a:latin typeface="Times New Roman" panose="02020603050405020304" pitchFamily="18" charset="0"/>
                <a:cs typeface="Times New Roman" panose="02020603050405020304" pitchFamily="18" charset="0"/>
              </a:rPr>
              <a:t> </a:t>
            </a:r>
            <a:br>
              <a:rPr lang="en-IN" sz="1200" dirty="0">
                <a:latin typeface="Times New Roman" panose="02020603050405020304" pitchFamily="18" charset="0"/>
                <a:cs typeface="Times New Roman" panose="02020603050405020304" pitchFamily="18" charset="0"/>
              </a:rPr>
            </a:br>
            <a:r>
              <a:rPr lang="en-IN" sz="1200" dirty="0">
                <a:latin typeface="Times New Roman" panose="02020603050405020304" pitchFamily="18" charset="0"/>
                <a:cs typeface="Times New Roman" panose="02020603050405020304" pitchFamily="18" charset="0"/>
              </a:rPr>
              <a:t>[2] International Journal of Pure and Applied Mathematics Volume 119 No. 12 2018, 14327-14335</a:t>
            </a:r>
            <a:br>
              <a:rPr lang="en-IN" sz="1200" dirty="0">
                <a:latin typeface="Times New Roman" panose="02020603050405020304" pitchFamily="18" charset="0"/>
                <a:cs typeface="Times New Roman" panose="02020603050405020304" pitchFamily="18" charset="0"/>
              </a:rPr>
            </a:br>
            <a:r>
              <a:rPr lang="en-IN" sz="1200" dirty="0">
                <a:latin typeface="Times New Roman" panose="02020603050405020304" pitchFamily="18" charset="0"/>
                <a:cs typeface="Times New Roman" panose="02020603050405020304" pitchFamily="18" charset="0"/>
              </a:rPr>
              <a:t>ISSN: 1314-3395 (on-line version)</a:t>
            </a:r>
            <a:br>
              <a:rPr lang="en-IN" sz="1200" dirty="0">
                <a:latin typeface="Times New Roman" panose="02020603050405020304" pitchFamily="18" charset="0"/>
                <a:cs typeface="Times New Roman" panose="02020603050405020304" pitchFamily="18" charset="0"/>
              </a:rPr>
            </a:br>
            <a:r>
              <a:rPr lang="en-IN" sz="1200" dirty="0">
                <a:latin typeface="Times New Roman" panose="02020603050405020304" pitchFamily="18" charset="0"/>
                <a:cs typeface="Times New Roman" panose="02020603050405020304" pitchFamily="18" charset="0"/>
              </a:rPr>
              <a:t/>
            </a:r>
            <a:br>
              <a:rPr lang="en-IN" sz="1200" dirty="0">
                <a:latin typeface="Times New Roman" panose="02020603050405020304" pitchFamily="18" charset="0"/>
                <a:cs typeface="Times New Roman" panose="02020603050405020304" pitchFamily="18" charset="0"/>
              </a:rPr>
            </a:br>
            <a:r>
              <a:rPr lang="en-IN" sz="1200" dirty="0">
                <a:latin typeface="Times New Roman" panose="02020603050405020304" pitchFamily="18" charset="0"/>
                <a:cs typeface="Times New Roman" panose="02020603050405020304" pitchFamily="18" charset="0"/>
              </a:rPr>
              <a:t>[3] International Journal of Innovative Research in Advanced Engineering (IJIRAE) ISSN: 2349-2163 Issue 05, Volume 6 (May 2019)</a:t>
            </a:r>
            <a:br>
              <a:rPr lang="en-IN" sz="1200" dirty="0">
                <a:latin typeface="Times New Roman" panose="02020603050405020304" pitchFamily="18" charset="0"/>
                <a:cs typeface="Times New Roman" panose="02020603050405020304" pitchFamily="18" charset="0"/>
              </a:rPr>
            </a:br>
            <a:r>
              <a:rPr lang="en-IN" sz="1200" dirty="0">
                <a:latin typeface="Times New Roman" panose="02020603050405020304" pitchFamily="18" charset="0"/>
                <a:cs typeface="Times New Roman" panose="02020603050405020304" pitchFamily="18" charset="0"/>
              </a:rPr>
              <a:t/>
            </a:r>
            <a:br>
              <a:rPr lang="en-IN" sz="1200" dirty="0">
                <a:latin typeface="Times New Roman" panose="02020603050405020304" pitchFamily="18" charset="0"/>
                <a:cs typeface="Times New Roman" panose="02020603050405020304" pitchFamily="18" charset="0"/>
              </a:rPr>
            </a:br>
            <a:r>
              <a:rPr lang="en-IN" sz="1200" dirty="0">
                <a:latin typeface="Times New Roman" panose="02020603050405020304" pitchFamily="18" charset="0"/>
                <a:cs typeface="Times New Roman" panose="02020603050405020304" pitchFamily="18" charset="0"/>
              </a:rPr>
              <a:t>[4]</a:t>
            </a:r>
            <a:r>
              <a:rPr lang="en-IN" sz="1200" dirty="0" err="1">
                <a:latin typeface="Times New Roman" panose="02020603050405020304" pitchFamily="18" charset="0"/>
                <a:cs typeface="Times New Roman" panose="02020603050405020304" pitchFamily="18" charset="0"/>
              </a:rPr>
              <a:t>Barshe</a:t>
            </a:r>
            <a:r>
              <a:rPr lang="en-IN" sz="1200" dirty="0">
                <a:latin typeface="Times New Roman" panose="02020603050405020304" pitchFamily="18" charset="0"/>
                <a:cs typeface="Times New Roman" panose="02020603050405020304" pitchFamily="18" charset="0"/>
              </a:rPr>
              <a:t> P.S.B and P.D.K. </a:t>
            </a:r>
            <a:r>
              <a:rPr lang="en-IN" sz="1200" dirty="0" err="1">
                <a:latin typeface="Times New Roman" panose="02020603050405020304" pitchFamily="18" charset="0"/>
                <a:cs typeface="Times New Roman" panose="02020603050405020304" pitchFamily="18" charset="0"/>
              </a:rPr>
              <a:t>Chitre</a:t>
            </a:r>
            <a:r>
              <a:rPr lang="en-IN" sz="1200" dirty="0">
                <a:latin typeface="Times New Roman" panose="02020603050405020304" pitchFamily="18" charset="0"/>
                <a:cs typeface="Times New Roman" panose="02020603050405020304" pitchFamily="18" charset="0"/>
              </a:rPr>
              <a:t>, </a:t>
            </a:r>
            <a:r>
              <a:rPr lang="en-IN" sz="1200" i="1" dirty="0">
                <a:latin typeface="Times New Roman" panose="02020603050405020304" pitchFamily="18" charset="0"/>
                <a:cs typeface="Times New Roman" panose="02020603050405020304" pitchFamily="18" charset="0"/>
              </a:rPr>
              <a:t>“Agriculture System based on </a:t>
            </a:r>
            <a:r>
              <a:rPr lang="en-IN" sz="1200" i="1" dirty="0" err="1">
                <a:latin typeface="Times New Roman" panose="02020603050405020304" pitchFamily="18" charset="0"/>
                <a:cs typeface="Times New Roman" panose="02020603050405020304" pitchFamily="18" charset="0"/>
              </a:rPr>
              <a:t>OntologyAgroSearch</a:t>
            </a:r>
            <a:r>
              <a:rPr lang="en-IN" sz="1200" i="1" dirty="0">
                <a:latin typeface="Times New Roman" panose="02020603050405020304" pitchFamily="18" charset="0"/>
                <a:cs typeface="Times New Roman" panose="02020603050405020304" pitchFamily="18" charset="0"/>
              </a:rPr>
              <a:t>”, </a:t>
            </a:r>
            <a:r>
              <a:rPr lang="en-IN" sz="1200" dirty="0">
                <a:latin typeface="Times New Roman" panose="02020603050405020304" pitchFamily="18" charset="0"/>
                <a:cs typeface="Times New Roman" panose="02020603050405020304" pitchFamily="18" charset="0"/>
              </a:rPr>
              <a:t>(IJETAE) International Journal of Emerging  Technology and Advanced Engineering, vol. 2,  no. 8, 2012. </a:t>
            </a:r>
            <a:br>
              <a:rPr lang="en-IN" sz="1200" dirty="0">
                <a:latin typeface="Times New Roman" panose="02020603050405020304" pitchFamily="18" charset="0"/>
                <a:cs typeface="Times New Roman" panose="02020603050405020304" pitchFamily="18" charset="0"/>
              </a:rPr>
            </a:br>
            <a:r>
              <a:rPr lang="en-IN" sz="1200" dirty="0">
                <a:latin typeface="Times New Roman" panose="02020603050405020304" pitchFamily="18" charset="0"/>
                <a:cs typeface="Times New Roman" panose="02020603050405020304" pitchFamily="18" charset="0"/>
              </a:rPr>
              <a:t>[5] Braun, R. </a:t>
            </a:r>
            <a:r>
              <a:rPr lang="en-IN" sz="1200" dirty="0" err="1">
                <a:latin typeface="Times New Roman" panose="02020603050405020304" pitchFamily="18" charset="0"/>
                <a:cs typeface="Times New Roman" panose="02020603050405020304" pitchFamily="18" charset="0"/>
              </a:rPr>
              <a:t>Wichert</a:t>
            </a:r>
            <a:r>
              <a:rPr lang="en-IN" sz="1200" dirty="0">
                <a:latin typeface="Times New Roman" panose="02020603050405020304" pitchFamily="18" charset="0"/>
                <a:cs typeface="Times New Roman" panose="02020603050405020304" pitchFamily="18" charset="0"/>
              </a:rPr>
              <a:t>, A. </a:t>
            </a:r>
            <a:r>
              <a:rPr lang="en-IN" sz="1200" dirty="0" err="1">
                <a:latin typeface="Times New Roman" panose="02020603050405020304" pitchFamily="18" charset="0"/>
                <a:cs typeface="Times New Roman" panose="02020603050405020304" pitchFamily="18" charset="0"/>
              </a:rPr>
              <a:t>Kuijper</a:t>
            </a:r>
            <a:r>
              <a:rPr lang="en-IN" sz="1200" dirty="0">
                <a:latin typeface="Times New Roman" panose="02020603050405020304" pitchFamily="18" charset="0"/>
                <a:cs typeface="Times New Roman" panose="02020603050405020304" pitchFamily="18" charset="0"/>
              </a:rPr>
              <a:t>, and D. W.  </a:t>
            </a:r>
            <a:r>
              <a:rPr lang="en-IN" sz="1200" dirty="0" err="1">
                <a:latin typeface="Times New Roman" panose="02020603050405020304" pitchFamily="18" charset="0"/>
                <a:cs typeface="Times New Roman" panose="02020603050405020304" pitchFamily="18" charset="0"/>
              </a:rPr>
              <a:t>Fellner</a:t>
            </a:r>
            <a:r>
              <a:rPr lang="en-IN" sz="1200" dirty="0">
                <a:latin typeface="Times New Roman" panose="02020603050405020304" pitchFamily="18" charset="0"/>
                <a:cs typeface="Times New Roman" panose="02020603050405020304" pitchFamily="18" charset="0"/>
              </a:rPr>
              <a:t>, “</a:t>
            </a:r>
            <a:r>
              <a:rPr lang="en-IN" sz="1200" i="1" dirty="0">
                <a:latin typeface="Times New Roman" panose="02020603050405020304" pitchFamily="18" charset="0"/>
                <a:cs typeface="Times New Roman" panose="02020603050405020304" pitchFamily="18" charset="0"/>
              </a:rPr>
              <a:t>A benchmarking model for sensors in  smart environments</a:t>
            </a:r>
            <a:r>
              <a:rPr lang="en-IN" sz="1200" dirty="0">
                <a:latin typeface="Times New Roman" panose="02020603050405020304" pitchFamily="18" charset="0"/>
                <a:cs typeface="Times New Roman" panose="02020603050405020304" pitchFamily="18" charset="0"/>
              </a:rPr>
              <a:t>,” in Ambient Intelligence:  European Conference, (</a:t>
            </a:r>
            <a:r>
              <a:rPr lang="en-IN" sz="1200" dirty="0" err="1">
                <a:latin typeface="Times New Roman" panose="02020603050405020304" pitchFamily="18" charset="0"/>
                <a:cs typeface="Times New Roman" panose="02020603050405020304" pitchFamily="18" charset="0"/>
              </a:rPr>
              <a:t>AmI</a:t>
            </a:r>
            <a:r>
              <a:rPr lang="en-IN" sz="1200" dirty="0">
                <a:latin typeface="Times New Roman" panose="02020603050405020304" pitchFamily="18" charset="0"/>
                <a:cs typeface="Times New Roman" panose="02020603050405020304" pitchFamily="18" charset="0"/>
              </a:rPr>
              <a:t> '14), Eindhoven, The  Netherlands, November 2014. Revised Selected  Papers, E. </a:t>
            </a:r>
            <a:r>
              <a:rPr lang="en-IN" sz="1200" dirty="0" err="1">
                <a:latin typeface="Times New Roman" panose="02020603050405020304" pitchFamily="18" charset="0"/>
                <a:cs typeface="Times New Roman" panose="02020603050405020304" pitchFamily="18" charset="0"/>
              </a:rPr>
              <a:t>Aarts</a:t>
            </a:r>
            <a:r>
              <a:rPr lang="en-IN" sz="1200" dirty="0">
                <a:latin typeface="Times New Roman" panose="02020603050405020304" pitchFamily="18" charset="0"/>
                <a:cs typeface="Times New Roman" panose="02020603050405020304" pitchFamily="18" charset="0"/>
              </a:rPr>
              <a:t>, B. de </a:t>
            </a:r>
            <a:r>
              <a:rPr lang="en-IN" sz="1200" dirty="0" err="1">
                <a:latin typeface="Times New Roman" panose="02020603050405020304" pitchFamily="18" charset="0"/>
                <a:cs typeface="Times New Roman" panose="02020603050405020304" pitchFamily="18" charset="0"/>
              </a:rPr>
              <a:t>Ruyter</a:t>
            </a:r>
            <a:r>
              <a:rPr lang="en-IN" sz="1200" dirty="0">
                <a:latin typeface="Times New Roman" panose="02020603050405020304" pitchFamily="18" charset="0"/>
                <a:cs typeface="Times New Roman" panose="02020603050405020304" pitchFamily="18" charset="0"/>
              </a:rPr>
              <a:t>, P. Markopoulos et  al., Eds., pp. 242–257, 2014</a:t>
            </a:r>
            <a:br>
              <a:rPr lang="en-IN" sz="1200" dirty="0">
                <a:latin typeface="Times New Roman" panose="02020603050405020304" pitchFamily="18" charset="0"/>
                <a:cs typeface="Times New Roman" panose="02020603050405020304" pitchFamily="18" charset="0"/>
              </a:rPr>
            </a:br>
            <a:r>
              <a:rPr lang="en-IN" sz="1200" dirty="0">
                <a:latin typeface="Times New Roman" panose="02020603050405020304" pitchFamily="18" charset="0"/>
                <a:cs typeface="Times New Roman" panose="02020603050405020304" pitchFamily="18" charset="0"/>
              </a:rPr>
              <a:t>  </a:t>
            </a:r>
            <a:br>
              <a:rPr lang="en-IN" sz="1200" dirty="0">
                <a:latin typeface="Times New Roman" panose="02020603050405020304" pitchFamily="18" charset="0"/>
                <a:cs typeface="Times New Roman" panose="02020603050405020304" pitchFamily="18" charset="0"/>
              </a:rPr>
            </a:br>
            <a:r>
              <a:rPr lang="en-IN" sz="1200" dirty="0">
                <a:latin typeface="Times New Roman" panose="02020603050405020304" pitchFamily="18" charset="0"/>
                <a:cs typeface="Times New Roman" panose="02020603050405020304" pitchFamily="18" charset="0"/>
              </a:rPr>
              <a:t>[6]</a:t>
            </a:r>
            <a:r>
              <a:rPr lang="en-IN" sz="1200" dirty="0" err="1">
                <a:latin typeface="Times New Roman" panose="02020603050405020304" pitchFamily="18" charset="0"/>
                <a:cs typeface="Times New Roman" panose="02020603050405020304" pitchFamily="18" charset="0"/>
              </a:rPr>
              <a:t>InfantialRubala</a:t>
            </a:r>
            <a:r>
              <a:rPr lang="en-IN" sz="1200" dirty="0">
                <a:latin typeface="Times New Roman" panose="02020603050405020304" pitchFamily="18" charset="0"/>
                <a:cs typeface="Times New Roman" panose="02020603050405020304" pitchFamily="18" charset="0"/>
              </a:rPr>
              <a:t>. J, D. </a:t>
            </a:r>
            <a:r>
              <a:rPr lang="en-IN" sz="1200" dirty="0" err="1">
                <a:latin typeface="Times New Roman" panose="02020603050405020304" pitchFamily="18" charset="0"/>
                <a:cs typeface="Times New Roman" panose="02020603050405020304" pitchFamily="18" charset="0"/>
              </a:rPr>
              <a:t>Anitha</a:t>
            </a:r>
            <a:r>
              <a:rPr lang="en-IN" sz="1200" dirty="0">
                <a:latin typeface="Times New Roman" panose="02020603050405020304" pitchFamily="18" charset="0"/>
                <a:cs typeface="Times New Roman" panose="02020603050405020304" pitchFamily="18" charset="0"/>
              </a:rPr>
              <a:t>, </a:t>
            </a:r>
            <a:r>
              <a:rPr lang="en-IN" sz="1200" i="1" dirty="0">
                <a:latin typeface="Times New Roman" panose="02020603050405020304" pitchFamily="18" charset="0"/>
                <a:cs typeface="Times New Roman" panose="02020603050405020304" pitchFamily="18" charset="0"/>
              </a:rPr>
              <a:t>“Agriculture  Field Monitoring using Wireless Sensor Networks  to Improving Crop Production</a:t>
            </a:r>
            <a:r>
              <a:rPr lang="en-IN" sz="1200" dirty="0">
                <a:latin typeface="Times New Roman" panose="02020603050405020304" pitchFamily="18" charset="0"/>
                <a:cs typeface="Times New Roman" panose="02020603050405020304" pitchFamily="18" charset="0"/>
              </a:rPr>
              <a:t>” International  Journal of Engineering Science and Computing ,  March 2017. </a:t>
            </a:r>
            <a:br>
              <a:rPr lang="en-IN" sz="1200" dirty="0">
                <a:latin typeface="Times New Roman" panose="02020603050405020304" pitchFamily="18" charset="0"/>
                <a:cs typeface="Times New Roman" panose="02020603050405020304" pitchFamily="18" charset="0"/>
              </a:rPr>
            </a:br>
            <a:r>
              <a:rPr lang="en-IN" sz="1200" dirty="0">
                <a:latin typeface="Times New Roman" panose="02020603050405020304" pitchFamily="18" charset="0"/>
                <a:cs typeface="Times New Roman" panose="02020603050405020304" pitchFamily="18" charset="0"/>
              </a:rPr>
              <a:t/>
            </a:r>
            <a:br>
              <a:rPr lang="en-IN" sz="1200" dirty="0">
                <a:latin typeface="Times New Roman" panose="02020603050405020304" pitchFamily="18" charset="0"/>
                <a:cs typeface="Times New Roman" panose="02020603050405020304" pitchFamily="18" charset="0"/>
              </a:rPr>
            </a:br>
            <a:r>
              <a:rPr lang="en-IN" sz="1200" dirty="0">
                <a:latin typeface="Times New Roman" panose="02020603050405020304" pitchFamily="18" charset="0"/>
                <a:cs typeface="Times New Roman" panose="02020603050405020304" pitchFamily="18" charset="0"/>
              </a:rPr>
              <a:t>[7]</a:t>
            </a:r>
            <a:r>
              <a:rPr lang="en-IN" sz="1200" dirty="0" err="1">
                <a:latin typeface="Times New Roman" panose="02020603050405020304" pitchFamily="18" charset="0"/>
                <a:cs typeface="Times New Roman" panose="02020603050405020304" pitchFamily="18" charset="0"/>
              </a:rPr>
              <a:t>Jianfa</a:t>
            </a:r>
            <a:r>
              <a:rPr lang="en-IN" sz="1200" dirty="0">
                <a:latin typeface="Times New Roman" panose="02020603050405020304" pitchFamily="18" charset="0"/>
                <a:cs typeface="Times New Roman" panose="02020603050405020304" pitchFamily="18" charset="0"/>
              </a:rPr>
              <a:t> Xia, Zhengzhou Tang, </a:t>
            </a:r>
            <a:r>
              <a:rPr lang="en-IN" sz="1200" dirty="0" err="1">
                <a:latin typeface="Times New Roman" panose="02020603050405020304" pitchFamily="18" charset="0"/>
                <a:cs typeface="Times New Roman" panose="02020603050405020304" pitchFamily="18" charset="0"/>
              </a:rPr>
              <a:t>Xiaoqiu</a:t>
            </a:r>
            <a:r>
              <a:rPr lang="en-IN" sz="1200" dirty="0">
                <a:latin typeface="Times New Roman" panose="02020603050405020304" pitchFamily="18" charset="0"/>
                <a:cs typeface="Times New Roman" panose="02020603050405020304" pitchFamily="18" charset="0"/>
              </a:rPr>
              <a:t> Shi, Lei  Fan, </a:t>
            </a:r>
            <a:r>
              <a:rPr lang="en-IN" sz="1200" dirty="0" err="1">
                <a:latin typeface="Times New Roman" panose="02020603050405020304" pitchFamily="18" charset="0"/>
                <a:cs typeface="Times New Roman" panose="02020603050405020304" pitchFamily="18" charset="0"/>
              </a:rPr>
              <a:t>Huaizhong</a:t>
            </a:r>
            <a:r>
              <a:rPr lang="en-IN" sz="1200" dirty="0">
                <a:latin typeface="Times New Roman" panose="02020603050405020304" pitchFamily="18" charset="0"/>
                <a:cs typeface="Times New Roman" panose="02020603050405020304" pitchFamily="18" charset="0"/>
              </a:rPr>
              <a:t> Li ,"An environment monitoring  for precise agriculture, based on wireless sensors  Network", IEEE, 2011 </a:t>
            </a:r>
            <a:r>
              <a:rPr lang="en-IN" sz="1200" dirty="0" smtClean="0">
                <a:latin typeface="Times New Roman" panose="02020603050405020304" pitchFamily="18" charset="0"/>
                <a:cs typeface="Times New Roman" panose="02020603050405020304" pitchFamily="18" charset="0"/>
              </a:rPr>
              <a:t/>
            </a:r>
            <a:br>
              <a:rPr lang="en-IN" sz="1200" dirty="0" smtClean="0">
                <a:latin typeface="Times New Roman" panose="02020603050405020304" pitchFamily="18" charset="0"/>
                <a:cs typeface="Times New Roman" panose="02020603050405020304" pitchFamily="18" charset="0"/>
              </a:rPr>
            </a:br>
            <a:r>
              <a:rPr lang="en-IN" sz="1200" dirty="0">
                <a:latin typeface="Times New Roman" panose="02020603050405020304" pitchFamily="18" charset="0"/>
                <a:cs typeface="Times New Roman" panose="02020603050405020304" pitchFamily="18" charset="0"/>
              </a:rPr>
              <a:t/>
            </a:r>
            <a:br>
              <a:rPr lang="en-IN" sz="1200" dirty="0">
                <a:latin typeface="Times New Roman" panose="02020603050405020304" pitchFamily="18" charset="0"/>
                <a:cs typeface="Times New Roman" panose="02020603050405020304" pitchFamily="18" charset="0"/>
              </a:rPr>
            </a:br>
            <a:r>
              <a:rPr lang="en-IN" sz="1200" dirty="0">
                <a:latin typeface="Times New Roman" panose="02020603050405020304" pitchFamily="18" charset="0"/>
                <a:cs typeface="Times New Roman" panose="02020603050405020304" pitchFamily="18" charset="0"/>
              </a:rPr>
              <a:t/>
            </a:r>
            <a:br>
              <a:rPr lang="en-IN" sz="1200" dirty="0">
                <a:latin typeface="Times New Roman" panose="02020603050405020304" pitchFamily="18" charset="0"/>
                <a:cs typeface="Times New Roman" panose="02020603050405020304" pitchFamily="18" charset="0"/>
              </a:rPr>
            </a:br>
            <a:r>
              <a:rPr lang="en-IN" sz="1200" dirty="0">
                <a:latin typeface="Times New Roman" panose="02020603050405020304" pitchFamily="18" charset="0"/>
                <a:cs typeface="Times New Roman" panose="02020603050405020304" pitchFamily="18" charset="0"/>
              </a:rPr>
              <a:t> </a:t>
            </a:r>
            <a:br>
              <a:rPr lang="en-IN" sz="12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
            </a:r>
            <a:br>
              <a:rPr lang="en-US" sz="1200" dirty="0">
                <a:latin typeface="Times New Roman" panose="02020603050405020304" pitchFamily="18" charset="0"/>
                <a:cs typeface="Times New Roman" panose="02020603050405020304" pitchFamily="18" charset="0"/>
              </a:rPr>
            </a:br>
            <a:endParaRPr lang="en-IN"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9146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9917" y="1539969"/>
            <a:ext cx="8580596" cy="2703619"/>
          </a:xfrm>
        </p:spPr>
        <p:txBody>
          <a:bodyPr>
            <a:normAutofit/>
          </a:bodyPr>
          <a:lstStyle/>
          <a:p>
            <a:pPr lvl="0"/>
            <a:r>
              <a:rPr lang="en-US" sz="1200" dirty="0" smtClean="0">
                <a:latin typeface="+mj-lt"/>
              </a:rPr>
              <a:t>[8] </a:t>
            </a:r>
            <a:r>
              <a:rPr lang="en-US" sz="1200" dirty="0" err="1">
                <a:latin typeface="Times New Roman" panose="02020603050405020304" pitchFamily="18" charset="0"/>
                <a:cs typeface="Times New Roman" panose="02020603050405020304" pitchFamily="18" charset="0"/>
              </a:rPr>
              <a:t>Ramakrishnan</a:t>
            </a:r>
            <a:r>
              <a:rPr lang="en-US" sz="1200" dirty="0">
                <a:latin typeface="Times New Roman" panose="02020603050405020304" pitchFamily="18" charset="0"/>
                <a:cs typeface="Times New Roman" panose="02020603050405020304" pitchFamily="18" charset="0"/>
              </a:rPr>
              <a:t>, M. and </a:t>
            </a:r>
            <a:r>
              <a:rPr lang="en-US" sz="1200" dirty="0" err="1">
                <a:latin typeface="Times New Roman" panose="02020603050405020304" pitchFamily="18" charset="0"/>
                <a:cs typeface="Times New Roman" panose="02020603050405020304" pitchFamily="18" charset="0"/>
              </a:rPr>
              <a:t>Suchithra</a:t>
            </a:r>
            <a:r>
              <a:rPr lang="en-US" sz="1200" dirty="0">
                <a:latin typeface="Times New Roman" panose="02020603050405020304" pitchFamily="18" charset="0"/>
                <a:cs typeface="Times New Roman" panose="02020603050405020304" pitchFamily="18" charset="0"/>
              </a:rPr>
              <a:t>, M. "A Review on Semantic Web Service Discovery Algorithms." International Journal of Soft Computing </a:t>
            </a:r>
            <a:r>
              <a:rPr lang="en-US" sz="1200" dirty="0" err="1">
                <a:latin typeface="Times New Roman" panose="02020603050405020304" pitchFamily="18" charset="0"/>
                <a:cs typeface="Times New Roman" panose="02020603050405020304" pitchFamily="18" charset="0"/>
              </a:rPr>
              <a:t>Medwell</a:t>
            </a:r>
            <a:r>
              <a:rPr lang="en-US" sz="1200" dirty="0">
                <a:latin typeface="Times New Roman" panose="02020603050405020304" pitchFamily="18" charset="0"/>
                <a:cs typeface="Times New Roman" panose="02020603050405020304" pitchFamily="18" charset="0"/>
              </a:rPr>
              <a:t>	Publishing (Pakistan) Volume: 8 Issue: 4 </a:t>
            </a:r>
            <a:r>
              <a:rPr lang="en-US" sz="1200" dirty="0" err="1">
                <a:latin typeface="Times New Roman" panose="02020603050405020304" pitchFamily="18" charset="0"/>
                <a:cs typeface="Times New Roman" panose="02020603050405020304" pitchFamily="18" charset="0"/>
              </a:rPr>
              <a:t>pp</a:t>
            </a:r>
            <a:r>
              <a:rPr lang="en-US" sz="1200" dirty="0">
                <a:latin typeface="Times New Roman" panose="02020603050405020304" pitchFamily="18" charset="0"/>
                <a:cs typeface="Times New Roman" panose="02020603050405020304" pitchFamily="18" charset="0"/>
              </a:rPr>
              <a:t>: 313-320 Year: 2013 SNIP: 0.496 SJR: 0.029 ISSN: 1816-9503.</a:t>
            </a:r>
            <a:r>
              <a:rPr lang="en-IN" sz="1200" dirty="0">
                <a:latin typeface="Times New Roman" panose="02020603050405020304" pitchFamily="18" charset="0"/>
                <a:cs typeface="Times New Roman" panose="02020603050405020304" pitchFamily="18" charset="0"/>
              </a:rPr>
              <a:t/>
            </a:r>
            <a:br>
              <a:rPr lang="en-IN" sz="1200" dirty="0">
                <a:latin typeface="Times New Roman" panose="02020603050405020304" pitchFamily="18" charset="0"/>
                <a:cs typeface="Times New Roman" panose="02020603050405020304" pitchFamily="18" charset="0"/>
              </a:rPr>
            </a:br>
            <a:r>
              <a:rPr lang="en-IN" sz="1200" dirty="0" smtClean="0">
                <a:latin typeface="Times New Roman" panose="02020603050405020304" pitchFamily="18" charset="0"/>
                <a:cs typeface="Times New Roman" panose="02020603050405020304" pitchFamily="18" charset="0"/>
              </a:rPr>
              <a:t/>
            </a:r>
            <a:br>
              <a:rPr lang="en-IN" sz="1200" dirty="0" smtClean="0">
                <a:latin typeface="Times New Roman" panose="02020603050405020304" pitchFamily="18" charset="0"/>
                <a:cs typeface="Times New Roman" panose="02020603050405020304" pitchFamily="18" charset="0"/>
              </a:rPr>
            </a:br>
            <a:r>
              <a:rPr lang="en-IN" sz="1200" dirty="0" smtClean="0">
                <a:latin typeface="Times New Roman" panose="02020603050405020304" pitchFamily="18" charset="0"/>
                <a:cs typeface="Times New Roman" panose="02020603050405020304" pitchFamily="18" charset="0"/>
              </a:rPr>
              <a:t>[9] </a:t>
            </a:r>
            <a:r>
              <a:rPr lang="en-US" sz="1200" dirty="0" err="1">
                <a:latin typeface="Times New Roman" panose="02020603050405020304" pitchFamily="18" charset="0"/>
                <a:cs typeface="Times New Roman" panose="02020603050405020304" pitchFamily="18" charset="0"/>
              </a:rPr>
              <a:t>Nikesh</a:t>
            </a:r>
            <a:r>
              <a:rPr lang="en-US" sz="1200" dirty="0">
                <a:latin typeface="Times New Roman" panose="02020603050405020304" pitchFamily="18" charset="0"/>
                <a:cs typeface="Times New Roman" panose="02020603050405020304" pitchFamily="18" charset="0"/>
              </a:rPr>
              <a:t> Gondchawar1, Prof. Dr. R. S. Kawitkar2 “</a:t>
            </a:r>
            <a:r>
              <a:rPr lang="en-US" sz="1200" i="1" dirty="0" err="1">
                <a:latin typeface="Times New Roman" panose="02020603050405020304" pitchFamily="18" charset="0"/>
                <a:cs typeface="Times New Roman" panose="02020603050405020304" pitchFamily="18" charset="0"/>
              </a:rPr>
              <a:t>IoT</a:t>
            </a:r>
            <a:r>
              <a:rPr lang="en-US" sz="1200" i="1" dirty="0">
                <a:latin typeface="Times New Roman" panose="02020603050405020304" pitchFamily="18" charset="0"/>
                <a:cs typeface="Times New Roman" panose="02020603050405020304" pitchFamily="18" charset="0"/>
              </a:rPr>
              <a:t> based Smart Agriculture</a:t>
            </a:r>
            <a:r>
              <a:rPr lang="en-US" sz="1200" dirty="0">
                <a:latin typeface="Times New Roman" panose="02020603050405020304" pitchFamily="18" charset="0"/>
                <a:cs typeface="Times New Roman" panose="02020603050405020304" pitchFamily="18" charset="0"/>
              </a:rPr>
              <a:t>” International Journal of Advanced Research in Computer and Communication Engineering ISSN 2319 5940 June 2016</a:t>
            </a:r>
            <a:r>
              <a:rPr lang="en-IN" sz="1200" dirty="0">
                <a:latin typeface="Times New Roman" panose="02020603050405020304" pitchFamily="18" charset="0"/>
                <a:cs typeface="Times New Roman" panose="02020603050405020304" pitchFamily="18" charset="0"/>
              </a:rPr>
              <a:t/>
            </a:r>
            <a:br>
              <a:rPr lang="en-IN" sz="1200" dirty="0">
                <a:latin typeface="Times New Roman" panose="02020603050405020304" pitchFamily="18" charset="0"/>
                <a:cs typeface="Times New Roman" panose="02020603050405020304" pitchFamily="18" charset="0"/>
              </a:rPr>
            </a:br>
            <a:r>
              <a:rPr lang="en-IN" sz="1200" dirty="0" smtClean="0">
                <a:latin typeface="Times New Roman" panose="02020603050405020304" pitchFamily="18" charset="0"/>
                <a:cs typeface="Times New Roman" panose="02020603050405020304" pitchFamily="18" charset="0"/>
              </a:rPr>
              <a:t> </a:t>
            </a:r>
            <a:br>
              <a:rPr lang="en-IN" sz="1200" dirty="0" smtClean="0">
                <a:latin typeface="Times New Roman" panose="02020603050405020304" pitchFamily="18" charset="0"/>
                <a:cs typeface="Times New Roman" panose="02020603050405020304" pitchFamily="18" charset="0"/>
              </a:rPr>
            </a:br>
            <a:r>
              <a:rPr lang="en-IN" sz="1200" dirty="0" smtClean="0">
                <a:latin typeface="Times New Roman" panose="02020603050405020304" pitchFamily="18" charset="0"/>
                <a:cs typeface="Times New Roman" panose="02020603050405020304" pitchFamily="18" charset="0"/>
              </a:rPr>
              <a:t>[10] </a:t>
            </a:r>
            <a:r>
              <a:rPr lang="en-US" sz="1200" dirty="0" err="1">
                <a:latin typeface="Times New Roman" panose="02020603050405020304" pitchFamily="18" charset="0"/>
                <a:cs typeface="Times New Roman" panose="02020603050405020304" pitchFamily="18" charset="0"/>
              </a:rPr>
              <a:t>Rekha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S.MuthuSelvi</a:t>
            </a:r>
            <a:r>
              <a:rPr lang="en-US" sz="1200" dirty="0">
                <a:latin typeface="Times New Roman" panose="02020603050405020304" pitchFamily="18" charset="0"/>
                <a:cs typeface="Times New Roman" panose="02020603050405020304" pitchFamily="18" charset="0"/>
              </a:rPr>
              <a:t>, “</a:t>
            </a:r>
            <a:r>
              <a:rPr lang="en-US" sz="1200" i="1" dirty="0">
                <a:latin typeface="Times New Roman" panose="02020603050405020304" pitchFamily="18" charset="0"/>
                <a:cs typeface="Times New Roman" panose="02020603050405020304" pitchFamily="18" charset="0"/>
              </a:rPr>
              <a:t>Android </a:t>
            </a:r>
            <a:r>
              <a:rPr lang="en-US" sz="1200" i="1" dirty="0" err="1">
                <a:latin typeface="Times New Roman" panose="02020603050405020304" pitchFamily="18" charset="0"/>
                <a:cs typeface="Times New Roman" panose="02020603050405020304" pitchFamily="18" charset="0"/>
              </a:rPr>
              <a:t>Arduino</a:t>
            </a:r>
            <a:r>
              <a:rPr lang="en-US" sz="1200" i="1" dirty="0">
                <a:latin typeface="Times New Roman" panose="02020603050405020304" pitchFamily="18" charset="0"/>
                <a:cs typeface="Times New Roman" panose="02020603050405020304" pitchFamily="18" charset="0"/>
              </a:rPr>
              <a:t> Interface with Smart Farming System”</a:t>
            </a:r>
            <a:r>
              <a:rPr lang="en-US" sz="1200" dirty="0">
                <a:latin typeface="Times New Roman" panose="02020603050405020304" pitchFamily="18" charset="0"/>
                <a:cs typeface="Times New Roman" panose="02020603050405020304" pitchFamily="18" charset="0"/>
              </a:rPr>
              <a:t>, International Journal Of Engineering And Computer Science ISSN:2319-7242, March 2017</a:t>
            </a:r>
            <a:r>
              <a:rPr lang="en-IN" sz="1200" dirty="0">
                <a:latin typeface="Times New Roman" panose="02020603050405020304" pitchFamily="18" charset="0"/>
                <a:cs typeface="Times New Roman" panose="02020603050405020304" pitchFamily="18" charset="0"/>
              </a:rPr>
              <a:t/>
            </a:r>
            <a:br>
              <a:rPr lang="en-IN" sz="1200" dirty="0">
                <a:latin typeface="Times New Roman" panose="02020603050405020304" pitchFamily="18" charset="0"/>
                <a:cs typeface="Times New Roman" panose="02020603050405020304" pitchFamily="18" charset="0"/>
              </a:rPr>
            </a:br>
            <a:endParaRPr lang="en-IN" sz="1200" dirty="0">
              <a:latin typeface="+mj-lt"/>
            </a:endParaRPr>
          </a:p>
        </p:txBody>
      </p:sp>
    </p:spTree>
    <p:extLst>
      <p:ext uri="{BB962C8B-B14F-4D97-AF65-F5344CB8AC3E}">
        <p14:creationId xmlns:p14="http://schemas.microsoft.com/office/powerpoint/2010/main" val="11762809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34251" y="2262307"/>
            <a:ext cx="7038900" cy="914100"/>
          </a:xfrm>
        </p:spPr>
        <p:txBody>
          <a:bodyPr>
            <a:scene3d>
              <a:camera prst="orthographicFront"/>
              <a:lightRig rig="balanced" dir="t">
                <a:rot lat="0" lon="0" rev="2100000"/>
              </a:lightRig>
            </a:scene3d>
            <a:sp3d extrusionH="57150" prstMaterial="metal">
              <a:bevelT w="38100" h="25400"/>
              <a:contourClr>
                <a:schemeClr val="bg2"/>
              </a:contourClr>
            </a:sp3d>
          </a:bodyPr>
          <a:lstStyle/>
          <a:p>
            <a:r>
              <a:rPr lang="en-GB" b="1" dirty="0">
                <a:ln w="50800"/>
                <a:solidFill>
                  <a:schemeClr val="accent2">
                    <a:lumMod val="20000"/>
                    <a:lumOff val="80000"/>
                  </a:schemeClr>
                </a:solidFill>
                <a:latin typeface="Monotype Corsiva" pitchFamily="66" charset="0"/>
              </a:rPr>
              <a:t>Thank You………</a:t>
            </a:r>
          </a:p>
        </p:txBody>
      </p:sp>
    </p:spTree>
    <p:extLst>
      <p:ext uri="{BB962C8B-B14F-4D97-AF65-F5344CB8AC3E}">
        <p14:creationId xmlns:p14="http://schemas.microsoft.com/office/powerpoint/2010/main" val="19952165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758137" y="193007"/>
            <a:ext cx="7038900" cy="914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2100" b="1" dirty="0">
                <a:solidFill>
                  <a:srgbClr val="FFF2CC"/>
                </a:solidFill>
                <a:latin typeface="Times New Roman" panose="02020603050405020304" pitchFamily="18" charset="0"/>
                <a:ea typeface="Impact"/>
                <a:cs typeface="Times New Roman" panose="02020603050405020304" pitchFamily="18" charset="0"/>
                <a:sym typeface="Impact"/>
              </a:rPr>
              <a:t>INTRODUCTION</a:t>
            </a:r>
            <a:endParaRPr sz="2100" b="1" dirty="0">
              <a:solidFill>
                <a:srgbClr val="FFF2CC"/>
              </a:solidFill>
              <a:latin typeface="Times New Roman" panose="02020603050405020304" pitchFamily="18" charset="0"/>
              <a:ea typeface="Impact"/>
              <a:cs typeface="Times New Roman" panose="02020603050405020304" pitchFamily="18" charset="0"/>
              <a:sym typeface="Impact"/>
            </a:endParaRPr>
          </a:p>
        </p:txBody>
      </p:sp>
      <p:pic>
        <p:nvPicPr>
          <p:cNvPr id="3" name="Picture 2">
            <a:extLst>
              <a:ext uri="{FF2B5EF4-FFF2-40B4-BE49-F238E27FC236}">
                <a16:creationId xmlns:a16="http://schemas.microsoft.com/office/drawing/2014/main" xmlns="" id="{A5C7B216-E49D-45FE-BD7E-2CC92B014F98}"/>
              </a:ext>
            </a:extLst>
          </p:cNvPr>
          <p:cNvPicPr>
            <a:picLocks noChangeAspect="1"/>
          </p:cNvPicPr>
          <p:nvPr/>
        </p:nvPicPr>
        <p:blipFill>
          <a:blip r:embed="rId3"/>
          <a:stretch>
            <a:fillRect/>
          </a:stretch>
        </p:blipFill>
        <p:spPr>
          <a:xfrm>
            <a:off x="5608320" y="850288"/>
            <a:ext cx="3368039" cy="4064611"/>
          </a:xfrm>
          <a:prstGeom prst="rect">
            <a:avLst/>
          </a:prstGeom>
        </p:spPr>
      </p:pic>
      <p:sp>
        <p:nvSpPr>
          <p:cNvPr id="4" name="Content Placeholder 2">
            <a:extLst>
              <a:ext uri="{FF2B5EF4-FFF2-40B4-BE49-F238E27FC236}">
                <a16:creationId xmlns:a16="http://schemas.microsoft.com/office/drawing/2014/main" xmlns="" id="{C0332BE9-1D0D-475F-93B7-ECC2DA9E8968}"/>
              </a:ext>
            </a:extLst>
          </p:cNvPr>
          <p:cNvSpPr txBox="1">
            <a:spLocks/>
          </p:cNvSpPr>
          <p:nvPr/>
        </p:nvSpPr>
        <p:spPr>
          <a:xfrm>
            <a:off x="518160" y="1591931"/>
            <a:ext cx="3656162" cy="3160443"/>
          </a:xfrm>
          <a:prstGeom prst="rect">
            <a:avLst/>
          </a:prstGeom>
        </p:spPr>
        <p:txBody>
          <a:bodyP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dirty="0">
                <a:solidFill>
                  <a:schemeClr val="bg1"/>
                </a:solidFill>
                <a:latin typeface="Times New Roman" panose="02020603050405020304" pitchFamily="18" charset="0"/>
                <a:cs typeface="Times New Roman" panose="02020603050405020304" pitchFamily="18" charset="0"/>
              </a:rPr>
              <a:t>The Internet of Things is simply an interaction between the physical and digital worlds. The digital world interacts with the physical world using a plethora of sensors and actuators. – </a:t>
            </a:r>
            <a:r>
              <a:rPr lang="en-IN" dirty="0" err="1">
                <a:solidFill>
                  <a:schemeClr val="bg1"/>
                </a:solidFill>
                <a:latin typeface="Times New Roman" panose="02020603050405020304" pitchFamily="18" charset="0"/>
                <a:cs typeface="Times New Roman" panose="02020603050405020304" pitchFamily="18" charset="0"/>
              </a:rPr>
              <a:t>Vermesan</a:t>
            </a:r>
            <a:endParaRPr lang="en-IN" dirty="0">
              <a:solidFill>
                <a:schemeClr val="bg1"/>
              </a:solidFill>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r>
              <a:rPr lang="en-IN" dirty="0">
                <a:solidFill>
                  <a:schemeClr val="bg1"/>
                </a:solidFill>
                <a:latin typeface="Times New Roman" panose="02020603050405020304" pitchFamily="18" charset="0"/>
                <a:cs typeface="Times New Roman" panose="02020603050405020304" pitchFamily="18" charset="0"/>
              </a:rPr>
              <a:t>The Internet of Things is defined as a paradigm in which computing and networking capabilities are embedded in any kind of conceivable object. – Peña-López</a:t>
            </a:r>
            <a:endParaRPr lang="en-US"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xmlns="" id="{1447579C-BBF1-49E4-AD78-6CEB420D124D}"/>
              </a:ext>
            </a:extLst>
          </p:cNvPr>
          <p:cNvSpPr>
            <a:spLocks noGrp="1"/>
          </p:cNvSpPr>
          <p:nvPr>
            <p:ph type="title"/>
          </p:nvPr>
        </p:nvSpPr>
        <p:spPr>
          <a:xfrm>
            <a:off x="838200" y="365125"/>
            <a:ext cx="6713220" cy="1325563"/>
          </a:xfrm>
        </p:spPr>
        <p:txBody>
          <a:bodyPr>
            <a:normAutofit/>
          </a:bodyPr>
          <a:lstStyle/>
          <a:p>
            <a:pPr algn="ctr"/>
            <a:r>
              <a:rPr lang="en-US" sz="2100" b="1" u="sng" dirty="0" err="1">
                <a:solidFill>
                  <a:schemeClr val="accent2">
                    <a:lumMod val="20000"/>
                    <a:lumOff val="80000"/>
                  </a:schemeClr>
                </a:solidFill>
                <a:latin typeface="Times New Roman" panose="02020603050405020304" pitchFamily="18" charset="0"/>
                <a:cs typeface="Times New Roman" panose="02020603050405020304" pitchFamily="18" charset="0"/>
              </a:rPr>
              <a:t>IoT</a:t>
            </a:r>
            <a:r>
              <a:rPr lang="en-US" sz="2100" b="1" u="sng" dirty="0">
                <a:solidFill>
                  <a:schemeClr val="accent2">
                    <a:lumMod val="20000"/>
                    <a:lumOff val="80000"/>
                  </a:schemeClr>
                </a:solidFill>
                <a:latin typeface="Times New Roman" panose="02020603050405020304" pitchFamily="18" charset="0"/>
                <a:cs typeface="Times New Roman" panose="02020603050405020304" pitchFamily="18" charset="0"/>
              </a:rPr>
              <a:t> in Agriculture</a:t>
            </a:r>
            <a:endParaRPr lang="en-IN" sz="2100" b="1" u="sng" dirty="0">
              <a:solidFill>
                <a:schemeClr val="accent2">
                  <a:lumMod val="20000"/>
                  <a:lumOff val="80000"/>
                </a:schemeClr>
              </a:solidFill>
              <a:latin typeface="Times New Roman" panose="02020603050405020304" pitchFamily="18" charset="0"/>
              <a:cs typeface="Times New Roman" panose="02020603050405020304" pitchFamily="18" charset="0"/>
            </a:endParaRPr>
          </a:p>
        </p:txBody>
      </p:sp>
      <p:sp>
        <p:nvSpPr>
          <p:cNvPr id="4" name="Content Placeholder 2">
            <a:extLst>
              <a:ext uri="{FF2B5EF4-FFF2-40B4-BE49-F238E27FC236}">
                <a16:creationId xmlns:a16="http://schemas.microsoft.com/office/drawing/2014/main" xmlns="" id="{15E337EC-1618-475E-AAC9-234C6AE80C1A}"/>
              </a:ext>
            </a:extLst>
          </p:cNvPr>
          <p:cNvSpPr txBox="1">
            <a:spLocks/>
          </p:cNvSpPr>
          <p:nvPr/>
        </p:nvSpPr>
        <p:spPr>
          <a:xfrm>
            <a:off x="144780" y="1627505"/>
            <a:ext cx="5128260" cy="2952750"/>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IN" sz="1400" b="0" i="0" u="none" strike="noStrike" kern="1200" cap="none" spc="0" normalizeH="0" baseline="0" noProof="0" dirty="0">
                <a:ln>
                  <a:noFill/>
                </a:ln>
                <a:solidFill>
                  <a:schemeClr val="bg1"/>
                </a:solidFill>
                <a:effectLst/>
                <a:uLnTx/>
                <a:uFillTx/>
                <a:latin typeface="Times New Roman" panose="02020603050405020304" pitchFamily="18" charset="0"/>
                <a:ea typeface="+mn-ea"/>
                <a:cs typeface="Times New Roman" panose="02020603050405020304" pitchFamily="18" charset="0"/>
              </a:rPr>
              <a:t>A system that is built for monitoring the crop field with the help of sensors and automating the irrigation system.</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IN" sz="1400" b="0" i="0" u="none" strike="noStrike" kern="1200" cap="none" spc="0" normalizeH="0" baseline="0" noProof="0" dirty="0">
                <a:ln>
                  <a:noFill/>
                </a:ln>
                <a:solidFill>
                  <a:schemeClr val="bg1"/>
                </a:solidFill>
                <a:effectLst/>
                <a:uLnTx/>
                <a:uFillTx/>
                <a:latin typeface="Times New Roman" panose="02020603050405020304" pitchFamily="18" charset="0"/>
                <a:ea typeface="+mn-ea"/>
                <a:cs typeface="Times New Roman" panose="02020603050405020304" pitchFamily="18" charset="0"/>
              </a:rPr>
              <a:t>Enables growers and farmers to reduce waste and enhance productivity.</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IN" sz="1400" b="0" i="0" u="none" strike="noStrike" kern="1200" cap="none" spc="0" normalizeH="0" baseline="0" noProof="0" dirty="0">
                <a:ln>
                  <a:noFill/>
                </a:ln>
                <a:solidFill>
                  <a:schemeClr val="bg1"/>
                </a:solidFill>
                <a:effectLst/>
                <a:uLnTx/>
                <a:uFillTx/>
                <a:latin typeface="Times New Roman" panose="02020603050405020304" pitchFamily="18" charset="0"/>
                <a:ea typeface="+mn-ea"/>
                <a:cs typeface="Times New Roman" panose="02020603050405020304" pitchFamily="18" charset="0"/>
              </a:rPr>
              <a:t>The farmers can monitor the field conditions from anywhere and also select between manual and automated options for taking necessary actions based on this data.</a:t>
            </a:r>
          </a:p>
          <a:p>
            <a:endParaRPr lang="en-IN" dirty="0">
              <a:solidFill>
                <a:schemeClr val="bg1"/>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xmlns="" id="{02CDD7FD-541F-4EFB-A38E-241E0A06499A}"/>
              </a:ext>
            </a:extLst>
          </p:cNvPr>
          <p:cNvPicPr>
            <a:picLocks noChangeAspect="1"/>
          </p:cNvPicPr>
          <p:nvPr/>
        </p:nvPicPr>
        <p:blipFill>
          <a:blip r:embed="rId2"/>
          <a:stretch>
            <a:fillRect/>
          </a:stretch>
        </p:blipFill>
        <p:spPr>
          <a:xfrm>
            <a:off x="5570219" y="0"/>
            <a:ext cx="3573780" cy="2952750"/>
          </a:xfrm>
          <a:prstGeom prst="rect">
            <a:avLst/>
          </a:prstGeom>
        </p:spPr>
      </p:pic>
      <p:pic>
        <p:nvPicPr>
          <p:cNvPr id="3074" name="Picture 2" descr="Smart farming, iot and agritech. Digital sensor icons for management,  control and monitoring agriculture on wheat field background, empty space  Stock Photo - Alamy">
            <a:extLst>
              <a:ext uri="{FF2B5EF4-FFF2-40B4-BE49-F238E27FC236}">
                <a16:creationId xmlns:a16="http://schemas.microsoft.com/office/drawing/2014/main" xmlns="" id="{747A9A1F-F666-4851-A2F9-3D509D7192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70219" y="2605088"/>
            <a:ext cx="3573781" cy="2538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68615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100" b="1" dirty="0">
                <a:solidFill>
                  <a:srgbClr val="FFF2CC"/>
                </a:solidFill>
                <a:latin typeface="+mj-lt"/>
              </a:rPr>
              <a:t>BENEFITS OF USING IoT IN CROP MONITORING </a:t>
            </a:r>
            <a:endParaRPr sz="2100" b="1" dirty="0">
              <a:solidFill>
                <a:srgbClr val="FFF2CC"/>
              </a:solidFill>
              <a:latin typeface="+mj-lt"/>
            </a:endParaRPr>
          </a:p>
        </p:txBody>
      </p:sp>
      <p:sp>
        <p:nvSpPr>
          <p:cNvPr id="298" name="Google Shape;298;p33"/>
          <p:cNvSpPr txBox="1"/>
          <p:nvPr/>
        </p:nvSpPr>
        <p:spPr>
          <a:xfrm>
            <a:off x="1025700" y="1058950"/>
            <a:ext cx="7582500" cy="2569904"/>
          </a:xfrm>
          <a:prstGeom prst="rect">
            <a:avLst/>
          </a:prstGeom>
          <a:noFill/>
          <a:ln>
            <a:noFill/>
          </a:ln>
        </p:spPr>
        <p:txBody>
          <a:bodyPr spcFirstLastPara="1" wrap="square" lIns="91425" tIns="91425" rIns="91425" bIns="91425" anchor="t" anchorCtr="0">
            <a:spAutoFit/>
          </a:bodyPr>
          <a:lstStyle/>
          <a:p>
            <a:pPr marL="457200" lvl="0" indent="-349250" algn="l" rtl="0">
              <a:spcBef>
                <a:spcPts val="0"/>
              </a:spcBef>
              <a:spcAft>
                <a:spcPts val="0"/>
              </a:spcAft>
              <a:buClr>
                <a:schemeClr val="lt1"/>
              </a:buClr>
              <a:buSzPts val="1900"/>
              <a:buFont typeface="Arial" panose="020B0604020202020204" pitchFamily="34" charset="0"/>
              <a:buChar char="•"/>
            </a:pPr>
            <a:r>
              <a:rPr lang="en" dirty="0">
                <a:solidFill>
                  <a:schemeClr val="lt1"/>
                </a:solidFill>
                <a:latin typeface="+mj-lt"/>
                <a:ea typeface="Lato"/>
                <a:cs typeface="Lato"/>
                <a:sym typeface="Lato"/>
              </a:rPr>
              <a:t>IoT system is made of sensors that enable us to take real-time weather conditions such as humidity, rainfall , temperature more accurately.</a:t>
            </a:r>
            <a:endParaRPr dirty="0">
              <a:solidFill>
                <a:schemeClr val="lt1"/>
              </a:solidFill>
              <a:latin typeface="+mj-lt"/>
              <a:ea typeface="Lato"/>
              <a:cs typeface="Lato"/>
              <a:sym typeface="Lato"/>
            </a:endParaRPr>
          </a:p>
          <a:p>
            <a:pPr marL="457200" lvl="0" indent="-349250" algn="l" rtl="0">
              <a:spcBef>
                <a:spcPts val="0"/>
              </a:spcBef>
              <a:spcAft>
                <a:spcPts val="0"/>
              </a:spcAft>
              <a:buClr>
                <a:schemeClr val="lt1"/>
              </a:buClr>
              <a:buSzPts val="1900"/>
              <a:buFont typeface="Arial" panose="020B0604020202020204" pitchFamily="34" charset="0"/>
              <a:buChar char="•"/>
            </a:pPr>
            <a:r>
              <a:rPr lang="en" dirty="0">
                <a:solidFill>
                  <a:schemeClr val="lt1"/>
                </a:solidFill>
                <a:latin typeface="+mj-lt"/>
                <a:ea typeface="Lato"/>
                <a:cs typeface="Lato"/>
                <a:sym typeface="Lato"/>
              </a:rPr>
              <a:t>It helps us for optimization of resources.</a:t>
            </a:r>
            <a:endParaRPr dirty="0">
              <a:solidFill>
                <a:schemeClr val="lt1"/>
              </a:solidFill>
              <a:latin typeface="+mj-lt"/>
              <a:ea typeface="Lato"/>
              <a:cs typeface="Lato"/>
              <a:sym typeface="Lato"/>
            </a:endParaRPr>
          </a:p>
          <a:p>
            <a:pPr marL="457200" lvl="0" indent="-349250" algn="l" rtl="0">
              <a:spcBef>
                <a:spcPts val="0"/>
              </a:spcBef>
              <a:spcAft>
                <a:spcPts val="0"/>
              </a:spcAft>
              <a:buClr>
                <a:schemeClr val="lt1"/>
              </a:buClr>
              <a:buSzPts val="1900"/>
              <a:buFont typeface="Arial" panose="020B0604020202020204" pitchFamily="34" charset="0"/>
              <a:buChar char="•"/>
            </a:pPr>
            <a:r>
              <a:rPr lang="en" dirty="0">
                <a:solidFill>
                  <a:schemeClr val="lt1"/>
                </a:solidFill>
                <a:latin typeface="+mj-lt"/>
                <a:ea typeface="Lato"/>
                <a:cs typeface="Lato"/>
                <a:sym typeface="Lato"/>
              </a:rPr>
              <a:t>Helps us to avoid all the challenges that may occur during farming process.</a:t>
            </a:r>
            <a:endParaRPr dirty="0">
              <a:solidFill>
                <a:schemeClr val="lt1"/>
              </a:solidFill>
              <a:latin typeface="+mj-lt"/>
              <a:ea typeface="Lato"/>
              <a:cs typeface="Lato"/>
              <a:sym typeface="Lato"/>
            </a:endParaRPr>
          </a:p>
          <a:p>
            <a:pPr marL="457200" lvl="0" indent="-349250" algn="l" rtl="0">
              <a:spcBef>
                <a:spcPts val="0"/>
              </a:spcBef>
              <a:spcAft>
                <a:spcPts val="0"/>
              </a:spcAft>
              <a:buClr>
                <a:schemeClr val="lt1"/>
              </a:buClr>
              <a:buSzPts val="1900"/>
              <a:buFont typeface="Arial" panose="020B0604020202020204" pitchFamily="34" charset="0"/>
              <a:buChar char="•"/>
            </a:pPr>
            <a:r>
              <a:rPr lang="en" dirty="0">
                <a:solidFill>
                  <a:schemeClr val="lt1"/>
                </a:solidFill>
                <a:latin typeface="+mj-lt"/>
                <a:ea typeface="Lato"/>
                <a:cs typeface="Lato"/>
                <a:sym typeface="Lato"/>
              </a:rPr>
              <a:t>Increases productivity</a:t>
            </a:r>
            <a:endParaRPr dirty="0">
              <a:solidFill>
                <a:schemeClr val="lt1"/>
              </a:solidFill>
              <a:latin typeface="+mj-lt"/>
              <a:ea typeface="Lato"/>
              <a:cs typeface="Lato"/>
              <a:sym typeface="Lato"/>
            </a:endParaRPr>
          </a:p>
          <a:p>
            <a:pPr marL="457200" lvl="0" indent="-349250" algn="l" rtl="0">
              <a:spcBef>
                <a:spcPts val="0"/>
              </a:spcBef>
              <a:spcAft>
                <a:spcPts val="0"/>
              </a:spcAft>
              <a:buClr>
                <a:schemeClr val="lt1"/>
              </a:buClr>
              <a:buSzPts val="1900"/>
              <a:buFont typeface="Arial" panose="020B0604020202020204" pitchFamily="34" charset="0"/>
              <a:buChar char="•"/>
            </a:pPr>
            <a:r>
              <a:rPr lang="en" dirty="0">
                <a:solidFill>
                  <a:schemeClr val="lt1"/>
                </a:solidFill>
                <a:latin typeface="+mj-lt"/>
                <a:ea typeface="Lato"/>
                <a:cs typeface="Lato"/>
                <a:sym typeface="Lato"/>
              </a:rPr>
              <a:t>Reduces labor</a:t>
            </a:r>
            <a:endParaRPr dirty="0">
              <a:solidFill>
                <a:schemeClr val="lt1"/>
              </a:solidFill>
              <a:latin typeface="+mj-lt"/>
              <a:ea typeface="Lato"/>
              <a:cs typeface="Lato"/>
              <a:sym typeface="Lato"/>
            </a:endParaRPr>
          </a:p>
          <a:p>
            <a:pPr marL="457200" lvl="0" indent="-349250" algn="l" rtl="0">
              <a:spcBef>
                <a:spcPts val="0"/>
              </a:spcBef>
              <a:spcAft>
                <a:spcPts val="0"/>
              </a:spcAft>
              <a:buClr>
                <a:schemeClr val="lt1"/>
              </a:buClr>
              <a:buSzPts val="1900"/>
              <a:buFont typeface="Arial" panose="020B0604020202020204" pitchFamily="34" charset="0"/>
              <a:buChar char="•"/>
            </a:pPr>
            <a:r>
              <a:rPr lang="en" dirty="0">
                <a:solidFill>
                  <a:schemeClr val="lt1"/>
                </a:solidFill>
                <a:latin typeface="+mj-lt"/>
                <a:ea typeface="Lato"/>
                <a:cs typeface="Lato"/>
                <a:sym typeface="Lato"/>
              </a:rPr>
              <a:t>Helps us to use time efficiently</a:t>
            </a:r>
            <a:endParaRPr dirty="0">
              <a:solidFill>
                <a:schemeClr val="lt1"/>
              </a:solidFill>
              <a:latin typeface="+mj-lt"/>
              <a:ea typeface="Lato"/>
              <a:cs typeface="Lato"/>
              <a:sym typeface="Lato"/>
            </a:endParaRPr>
          </a:p>
          <a:p>
            <a:pPr marL="457200" lvl="0" indent="-349250" algn="l" rtl="0">
              <a:spcBef>
                <a:spcPts val="0"/>
              </a:spcBef>
              <a:spcAft>
                <a:spcPts val="0"/>
              </a:spcAft>
              <a:buClr>
                <a:schemeClr val="lt1"/>
              </a:buClr>
              <a:buSzPts val="1900"/>
              <a:buFont typeface="Arial" panose="020B0604020202020204" pitchFamily="34" charset="0"/>
              <a:buChar char="•"/>
            </a:pPr>
            <a:r>
              <a:rPr lang="en" dirty="0">
                <a:solidFill>
                  <a:schemeClr val="lt1"/>
                </a:solidFill>
                <a:latin typeface="+mj-lt"/>
                <a:ea typeface="Lato"/>
                <a:cs typeface="Lato"/>
                <a:sym typeface="Lato"/>
              </a:rPr>
              <a:t>Helps to predict the growth.</a:t>
            </a:r>
            <a:endParaRPr dirty="0">
              <a:solidFill>
                <a:schemeClr val="lt1"/>
              </a:solidFill>
              <a:latin typeface="+mj-lt"/>
              <a:ea typeface="Lato"/>
              <a:cs typeface="Lato"/>
              <a:sym typeface="Lato"/>
            </a:endParaRPr>
          </a:p>
          <a:p>
            <a:pPr marL="457200" lvl="0" indent="-349250" algn="l" rtl="0">
              <a:spcBef>
                <a:spcPts val="0"/>
              </a:spcBef>
              <a:spcAft>
                <a:spcPts val="0"/>
              </a:spcAft>
              <a:buClr>
                <a:schemeClr val="lt1"/>
              </a:buClr>
              <a:buSzPts val="1900"/>
              <a:buFont typeface="Arial" panose="020B0604020202020204" pitchFamily="34" charset="0"/>
              <a:buChar char="•"/>
            </a:pPr>
            <a:r>
              <a:rPr lang="en" dirty="0">
                <a:solidFill>
                  <a:schemeClr val="lt1"/>
                </a:solidFill>
                <a:latin typeface="+mj-lt"/>
                <a:ea typeface="Lato"/>
                <a:cs typeface="Lato"/>
                <a:sym typeface="Lato"/>
              </a:rPr>
              <a:t>Helps to predict weather conditions.</a:t>
            </a:r>
            <a:endParaRPr dirty="0">
              <a:solidFill>
                <a:schemeClr val="lt1"/>
              </a:solidFill>
              <a:latin typeface="+mj-lt"/>
              <a:ea typeface="Lato"/>
              <a:cs typeface="Lato"/>
              <a:sym typeface="Lato"/>
            </a:endParaRPr>
          </a:p>
          <a:p>
            <a:pPr marL="457200" lvl="0" indent="-349250" algn="l" rtl="0">
              <a:spcBef>
                <a:spcPts val="0"/>
              </a:spcBef>
              <a:spcAft>
                <a:spcPts val="0"/>
              </a:spcAft>
              <a:buClr>
                <a:schemeClr val="lt1"/>
              </a:buClr>
              <a:buSzPts val="1900"/>
              <a:buFont typeface="Arial" panose="020B0604020202020204" pitchFamily="34" charset="0"/>
              <a:buChar char="•"/>
            </a:pPr>
            <a:r>
              <a:rPr lang="en" dirty="0">
                <a:solidFill>
                  <a:schemeClr val="lt1"/>
                </a:solidFill>
                <a:latin typeface="+mj-lt"/>
                <a:ea typeface="Lato"/>
                <a:cs typeface="Lato"/>
                <a:sym typeface="Lato"/>
              </a:rPr>
              <a:t>It generates alert messages, which notifies the farmer for any urgent conditions.</a:t>
            </a:r>
            <a:endParaRPr dirty="0">
              <a:solidFill>
                <a:schemeClr val="lt1"/>
              </a:solidFill>
              <a:latin typeface="+mj-lt"/>
              <a:ea typeface="Lato"/>
              <a:cs typeface="Lato"/>
              <a:sym typeface="Lato"/>
            </a:endParaRPr>
          </a:p>
          <a:p>
            <a:pPr marL="457200" lvl="0" indent="0" algn="l" rtl="0">
              <a:spcBef>
                <a:spcPts val="0"/>
              </a:spcBef>
              <a:spcAft>
                <a:spcPts val="0"/>
              </a:spcAft>
              <a:buNone/>
            </a:pPr>
            <a:endParaRPr sz="1500" dirty="0">
              <a:solidFill>
                <a:schemeClr val="lt1"/>
              </a:solidFill>
              <a:latin typeface="Lato"/>
              <a:ea typeface="Lato"/>
              <a:cs typeface="Lato"/>
              <a:sym typeface="Lato"/>
            </a:endParaRPr>
          </a:p>
        </p:txBody>
      </p:sp>
      <p:pic>
        <p:nvPicPr>
          <p:cNvPr id="4098" name="Picture 2" descr="Global Agriculture project | Copernicus">
            <a:extLst>
              <a:ext uri="{FF2B5EF4-FFF2-40B4-BE49-F238E27FC236}">
                <a16:creationId xmlns:a16="http://schemas.microsoft.com/office/drawing/2014/main" xmlns="" id="{DF0A3D12-97DB-486D-9CAB-903066DB1C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400425"/>
            <a:ext cx="3185160" cy="174307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Food &amp; Agriculture | Chevron Phillips Chemical">
            <a:extLst>
              <a:ext uri="{FF2B5EF4-FFF2-40B4-BE49-F238E27FC236}">
                <a16:creationId xmlns:a16="http://schemas.microsoft.com/office/drawing/2014/main" xmlns="" id="{88EF8FE4-B146-4603-94D2-3D4FD9004C0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85160" y="3400424"/>
            <a:ext cx="2922270" cy="1743075"/>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Agriculture World - Home | Facebook">
            <a:extLst>
              <a:ext uri="{FF2B5EF4-FFF2-40B4-BE49-F238E27FC236}">
                <a16:creationId xmlns:a16="http://schemas.microsoft.com/office/drawing/2014/main" xmlns="" id="{FC095959-B739-4C09-8742-BC2849F19C7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07430" y="3393034"/>
            <a:ext cx="3036570" cy="17430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6"/>
          <p:cNvSpPr txBox="1">
            <a:spLocks noGrp="1"/>
          </p:cNvSpPr>
          <p:nvPr>
            <p:ph type="title"/>
          </p:nvPr>
        </p:nvSpPr>
        <p:spPr>
          <a:xfrm>
            <a:off x="126125" y="866775"/>
            <a:ext cx="4849200" cy="3407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2300" b="1" dirty="0">
                <a:solidFill>
                  <a:srgbClr val="FFF2CC"/>
                </a:solidFill>
                <a:latin typeface="Times New Roman" panose="02020603050405020304" pitchFamily="18" charset="0"/>
                <a:ea typeface="Oswald"/>
                <a:cs typeface="Times New Roman" panose="02020603050405020304" pitchFamily="18" charset="0"/>
                <a:sym typeface="Oswald"/>
              </a:rPr>
              <a:t>Problem Definition: </a:t>
            </a:r>
            <a:endParaRPr sz="2300" b="1" dirty="0">
              <a:solidFill>
                <a:srgbClr val="FFF2CC"/>
              </a:solidFill>
              <a:latin typeface="Times New Roman" panose="02020603050405020304" pitchFamily="18" charset="0"/>
              <a:ea typeface="Oswald"/>
              <a:cs typeface="Times New Roman" panose="02020603050405020304" pitchFamily="18" charset="0"/>
              <a:sym typeface="Oswald"/>
            </a:endParaRPr>
          </a:p>
          <a:p>
            <a:pPr marL="0" lvl="0" indent="0" algn="l" rtl="0">
              <a:lnSpc>
                <a:spcPct val="115000"/>
              </a:lnSpc>
              <a:spcBef>
                <a:spcPts val="1200"/>
              </a:spcBef>
              <a:spcAft>
                <a:spcPts val="0"/>
              </a:spcAft>
              <a:buNone/>
            </a:pPr>
            <a:r>
              <a:rPr lang="en" sz="1600" dirty="0">
                <a:latin typeface="+mj-lt"/>
                <a:ea typeface="Times New Roman"/>
                <a:cs typeface="Times New Roman"/>
                <a:sym typeface="Times New Roman"/>
              </a:rPr>
              <a:t>To create the crop monitoring system using IOT-enabled sensors for smart farming . </a:t>
            </a:r>
            <a:endParaRPr sz="1600" dirty="0">
              <a:latin typeface="+mj-lt"/>
              <a:ea typeface="Times New Roman"/>
              <a:cs typeface="Times New Roman"/>
              <a:sym typeface="Times New Roman"/>
            </a:endParaRPr>
          </a:p>
          <a:p>
            <a:pPr marL="0" lvl="0" indent="0" algn="l" rtl="0">
              <a:lnSpc>
                <a:spcPct val="115000"/>
              </a:lnSpc>
              <a:spcBef>
                <a:spcPts val="1200"/>
              </a:spcBef>
              <a:spcAft>
                <a:spcPts val="0"/>
              </a:spcAft>
              <a:buNone/>
            </a:pPr>
            <a:r>
              <a:rPr lang="en" sz="1600" b="1" dirty="0">
                <a:solidFill>
                  <a:srgbClr val="FFF2CC"/>
                </a:solidFill>
                <a:latin typeface="+mj-lt"/>
                <a:ea typeface="Impact"/>
                <a:cs typeface="Times New Roman" panose="02020603050405020304" pitchFamily="18" charset="0"/>
                <a:sym typeface="Impact"/>
              </a:rPr>
              <a:t>OBJECTIVES:</a:t>
            </a:r>
            <a:endParaRPr sz="1600" b="1" dirty="0">
              <a:solidFill>
                <a:srgbClr val="FFF2CC"/>
              </a:solidFill>
              <a:latin typeface="+mj-lt"/>
              <a:ea typeface="Impact"/>
              <a:cs typeface="Times New Roman" panose="02020603050405020304" pitchFamily="18" charset="0"/>
              <a:sym typeface="Impact"/>
            </a:endParaRPr>
          </a:p>
          <a:p>
            <a:pPr marL="914400" lvl="0" indent="-228600" rtl="0">
              <a:lnSpc>
                <a:spcPct val="115000"/>
              </a:lnSpc>
              <a:spcBef>
                <a:spcPts val="1200"/>
              </a:spcBef>
              <a:spcAft>
                <a:spcPts val="0"/>
              </a:spcAft>
              <a:buNone/>
            </a:pPr>
            <a:r>
              <a:rPr lang="en" sz="1600" dirty="0">
                <a:latin typeface="+mj-lt"/>
                <a:ea typeface="Arial"/>
                <a:cs typeface="Arial"/>
                <a:sym typeface="Arial"/>
              </a:rPr>
              <a:t>●</a:t>
            </a:r>
            <a:r>
              <a:rPr lang="en" sz="1600" dirty="0">
                <a:latin typeface="+mj-lt"/>
                <a:ea typeface="Times New Roman"/>
                <a:cs typeface="Times New Roman"/>
                <a:sym typeface="Times New Roman"/>
              </a:rPr>
              <a:t>       To utilize the IOT kit (Arduino Uno) and interfacing it with various sensors(moisture, temperature, humidity).</a:t>
            </a:r>
            <a:endParaRPr sz="1600" dirty="0">
              <a:latin typeface="+mj-lt"/>
              <a:ea typeface="Times New Roman"/>
              <a:cs typeface="Times New Roman"/>
              <a:sym typeface="Times New Roman"/>
            </a:endParaRPr>
          </a:p>
          <a:p>
            <a:pPr marL="914400" lvl="0" indent="-228600" rtl="0">
              <a:lnSpc>
                <a:spcPct val="115000"/>
              </a:lnSpc>
              <a:spcBef>
                <a:spcPts val="0"/>
              </a:spcBef>
              <a:spcAft>
                <a:spcPts val="0"/>
              </a:spcAft>
              <a:buNone/>
            </a:pPr>
            <a:r>
              <a:rPr lang="en" sz="1600" dirty="0">
                <a:latin typeface="+mj-lt"/>
                <a:ea typeface="Arial"/>
                <a:cs typeface="Arial"/>
                <a:sym typeface="Arial"/>
              </a:rPr>
              <a:t>●</a:t>
            </a:r>
            <a:r>
              <a:rPr lang="en" sz="1600" dirty="0">
                <a:latin typeface="+mj-lt"/>
                <a:ea typeface="Times New Roman"/>
                <a:cs typeface="Times New Roman"/>
                <a:sym typeface="Times New Roman"/>
              </a:rPr>
              <a:t>       To sustainably increase the agricultural productivity and incomes.</a:t>
            </a:r>
            <a:endParaRPr sz="1600" dirty="0">
              <a:latin typeface="+mj-lt"/>
              <a:ea typeface="Times New Roman"/>
              <a:cs typeface="Times New Roman"/>
              <a:sym typeface="Times New Roman"/>
            </a:endParaRPr>
          </a:p>
          <a:p>
            <a:pPr marL="914400" lvl="0" indent="-228600" rtl="0">
              <a:lnSpc>
                <a:spcPct val="115000"/>
              </a:lnSpc>
              <a:spcBef>
                <a:spcPts val="0"/>
              </a:spcBef>
              <a:spcAft>
                <a:spcPts val="0"/>
              </a:spcAft>
              <a:buNone/>
            </a:pPr>
            <a:r>
              <a:rPr lang="en" sz="1600" dirty="0">
                <a:latin typeface="+mj-lt"/>
                <a:ea typeface="Arial"/>
                <a:cs typeface="Arial"/>
                <a:sym typeface="Arial"/>
              </a:rPr>
              <a:t>●</a:t>
            </a:r>
            <a:r>
              <a:rPr lang="en" sz="1600" dirty="0">
                <a:latin typeface="+mj-lt"/>
                <a:ea typeface="Times New Roman"/>
                <a:cs typeface="Times New Roman"/>
                <a:sym typeface="Times New Roman"/>
              </a:rPr>
              <a:t>       To make farms more connected and intelligent.</a:t>
            </a:r>
            <a:endParaRPr sz="1600" dirty="0">
              <a:latin typeface="+mj-lt"/>
              <a:ea typeface="Times New Roman"/>
              <a:cs typeface="Times New Roman"/>
              <a:sym typeface="Times New Roman"/>
            </a:endParaRPr>
          </a:p>
          <a:p>
            <a:pPr marL="914400" lvl="0" indent="-228600" rtl="0">
              <a:lnSpc>
                <a:spcPct val="115000"/>
              </a:lnSpc>
              <a:spcBef>
                <a:spcPts val="1200"/>
              </a:spcBef>
              <a:spcAft>
                <a:spcPts val="0"/>
              </a:spcAft>
              <a:buNone/>
            </a:pPr>
            <a:r>
              <a:rPr lang="en" sz="1600" dirty="0">
                <a:latin typeface="+mj-lt"/>
                <a:ea typeface="Arial"/>
                <a:cs typeface="Arial"/>
                <a:sym typeface="Arial"/>
              </a:rPr>
              <a:t>●</a:t>
            </a:r>
            <a:r>
              <a:rPr lang="en" sz="1600" dirty="0">
                <a:latin typeface="+mj-lt"/>
                <a:ea typeface="Times New Roman"/>
                <a:cs typeface="Times New Roman"/>
                <a:sym typeface="Times New Roman"/>
              </a:rPr>
              <a:t>       To analyse the sensor data and provide information to the farmer.</a:t>
            </a:r>
            <a:endParaRPr sz="1600" dirty="0">
              <a:latin typeface="+mj-lt"/>
              <a:ea typeface="Times New Roman"/>
              <a:cs typeface="Times New Roman"/>
              <a:sym typeface="Times New Roman"/>
            </a:endParaRPr>
          </a:p>
          <a:p>
            <a:pPr marL="0" lvl="0" indent="0" algn="l" rtl="0">
              <a:lnSpc>
                <a:spcPct val="115000"/>
              </a:lnSpc>
              <a:spcBef>
                <a:spcPts val="1200"/>
              </a:spcBef>
              <a:spcAft>
                <a:spcPts val="0"/>
              </a:spcAft>
              <a:buNone/>
            </a:pPr>
            <a:endParaRPr sz="1900" dirty="0">
              <a:latin typeface="Impact"/>
              <a:ea typeface="Impact"/>
              <a:cs typeface="Impact"/>
              <a:sym typeface="Impact"/>
            </a:endParaRPr>
          </a:p>
          <a:p>
            <a:pPr marL="0" lvl="0" indent="0" algn="l" rtl="0">
              <a:spcBef>
                <a:spcPts val="1200"/>
              </a:spcBef>
              <a:spcAft>
                <a:spcPts val="0"/>
              </a:spcAft>
              <a:buNone/>
            </a:pPr>
            <a:endParaRPr sz="1200" b="1" dirty="0">
              <a:solidFill>
                <a:srgbClr val="000000"/>
              </a:solidFill>
              <a:latin typeface="Times New Roman"/>
              <a:ea typeface="Times New Roman"/>
              <a:cs typeface="Times New Roman"/>
              <a:sym typeface="Times New Roman"/>
            </a:endParaRPr>
          </a:p>
        </p:txBody>
      </p:sp>
      <p:pic>
        <p:nvPicPr>
          <p:cNvPr id="153" name="Google Shape;153;p16"/>
          <p:cNvPicPr preferRelativeResize="0"/>
          <p:nvPr/>
        </p:nvPicPr>
        <p:blipFill>
          <a:blip r:embed="rId3">
            <a:alphaModFix/>
          </a:blip>
          <a:stretch>
            <a:fillRect/>
          </a:stretch>
        </p:blipFill>
        <p:spPr>
          <a:xfrm>
            <a:off x="4849175" y="0"/>
            <a:ext cx="4294825" cy="5045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20279" y="258011"/>
            <a:ext cx="3641697" cy="415498"/>
          </a:xfrm>
          <a:prstGeom prst="rect">
            <a:avLst/>
          </a:prstGeom>
          <a:noFill/>
        </p:spPr>
        <p:txBody>
          <a:bodyPr wrap="square" rtlCol="0">
            <a:spAutoFit/>
          </a:bodyPr>
          <a:lstStyle/>
          <a:p>
            <a:r>
              <a:rPr lang="en-GB" sz="2100" b="1" dirty="0">
                <a:ln w="18415" cmpd="sng">
                  <a:solidFill>
                    <a:srgbClr val="FFFFFF"/>
                  </a:solidFill>
                  <a:prstDash val="solid"/>
                </a:ln>
                <a:solidFill>
                  <a:schemeClr val="accent2">
                    <a:lumMod val="20000"/>
                    <a:lumOff val="80000"/>
                  </a:schemeClr>
                </a:solidFill>
                <a:latin typeface="Times New Roman" panose="02020603050405020304" pitchFamily="18" charset="0"/>
                <a:cs typeface="Times New Roman" panose="02020603050405020304" pitchFamily="18" charset="0"/>
              </a:rPr>
              <a:t>Literature survey</a:t>
            </a:r>
          </a:p>
        </p:txBody>
      </p:sp>
      <p:sp>
        <p:nvSpPr>
          <p:cNvPr id="4" name="TextBox 3"/>
          <p:cNvSpPr txBox="1"/>
          <p:nvPr/>
        </p:nvSpPr>
        <p:spPr>
          <a:xfrm>
            <a:off x="135172" y="627343"/>
            <a:ext cx="8937266" cy="4868640"/>
          </a:xfrm>
          <a:prstGeom prst="rect">
            <a:avLst/>
          </a:prstGeom>
          <a:noFill/>
        </p:spPr>
        <p:txBody>
          <a:bodyPr wrap="square" rtlCol="0">
            <a:spAutoFit/>
          </a:bodyPr>
          <a:lstStyle/>
          <a:p>
            <a:pPr>
              <a:lnSpc>
                <a:spcPct val="107000"/>
              </a:lnSpc>
              <a:spcAft>
                <a:spcPts val="800"/>
              </a:spcAft>
            </a:pPr>
            <a:endPar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1] Berlin-based agricultural tech </a:t>
            </a:r>
            <a:r>
              <a:rPr lang="en-IN"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startup</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PEAT has developed  application called </a:t>
            </a:r>
            <a:r>
              <a:rPr lang="en-IN" b="1" u="sng" dirty="0" err="1">
                <a:solidFill>
                  <a:srgbClr val="FF0000"/>
                </a:solidFill>
                <a:latin typeface="Times New Roman" panose="02020603050405020304" pitchFamily="18" charset="0"/>
                <a:ea typeface="Calibri" panose="020F0502020204030204" pitchFamily="34" charset="0"/>
                <a:cs typeface="Times New Roman" panose="02020603050405020304" pitchFamily="18" charset="0"/>
              </a:rPr>
              <a:t>Plantix</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p>
          <a:p>
            <a:pPr>
              <a:lnSpc>
                <a:spcPct val="107000"/>
              </a:lnSpc>
              <a:spcAft>
                <a:spcPts val="800"/>
              </a:spcAft>
            </a:pPr>
            <a:r>
              <a:rPr lang="en-US"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I . Identifies potential defects nutrient deficiencies in soil.</a:t>
            </a:r>
          </a:p>
          <a:p>
            <a:pPr>
              <a:lnSpc>
                <a:spcPct val="107000"/>
              </a:lnSpc>
              <a:spcAft>
                <a:spcPts val="800"/>
              </a:spcAft>
            </a:pPr>
            <a:r>
              <a:rPr lang="en-US"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II. Help client to sense </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soil’s strengths and weakness.</a:t>
            </a:r>
          </a:p>
          <a:p>
            <a:pPr>
              <a:lnSpc>
                <a:spcPct val="107000"/>
              </a:lnSpc>
              <a:spcAft>
                <a:spcPts val="800"/>
              </a:spcAft>
            </a:pPr>
            <a:endParaRPr lang="en-IN" dirty="0">
              <a:solidFill>
                <a:schemeClr val="bg1"/>
              </a:solidFill>
              <a:latin typeface="Times New Roman" panose="02020603050405020304" pitchFamily="18" charset="0"/>
              <a:cs typeface="Times New Roman" panose="02020603050405020304" pitchFamily="18" charset="0"/>
            </a:endParaRPr>
          </a:p>
          <a:p>
            <a:pPr>
              <a:lnSpc>
                <a:spcPct val="107000"/>
              </a:lnSpc>
              <a:spcAft>
                <a:spcPts val="800"/>
              </a:spcAft>
            </a:pPr>
            <a:r>
              <a:rPr lang="en-IN" dirty="0">
                <a:solidFill>
                  <a:schemeClr val="bg1"/>
                </a:solidFill>
                <a:latin typeface="Times New Roman" panose="02020603050405020304" pitchFamily="18" charset="0"/>
                <a:cs typeface="Times New Roman" panose="02020603050405020304" pitchFamily="18" charset="0"/>
              </a:rPr>
              <a:t>2] </a:t>
            </a:r>
            <a:r>
              <a:rPr lang="en-IN" dirty="0" err="1">
                <a:solidFill>
                  <a:schemeClr val="bg1"/>
                </a:solidFill>
                <a:latin typeface="Times New Roman" panose="02020603050405020304" pitchFamily="18" charset="0"/>
                <a:cs typeface="Times New Roman" panose="02020603050405020304" pitchFamily="18" charset="0"/>
              </a:rPr>
              <a:t>Chandankumar</a:t>
            </a:r>
            <a:r>
              <a:rPr lang="en-IN" dirty="0">
                <a:solidFill>
                  <a:schemeClr val="bg1"/>
                </a:solidFill>
                <a:latin typeface="Times New Roman" panose="02020603050405020304" pitchFamily="18" charset="0"/>
                <a:cs typeface="Times New Roman" panose="02020603050405020304" pitchFamily="18" charset="0"/>
              </a:rPr>
              <a:t> </a:t>
            </a:r>
            <a:r>
              <a:rPr lang="en-IN" dirty="0" err="1">
                <a:solidFill>
                  <a:schemeClr val="bg1"/>
                </a:solidFill>
                <a:latin typeface="Times New Roman" panose="02020603050405020304" pitchFamily="18" charset="0"/>
                <a:cs typeface="Times New Roman" panose="02020603050405020304" pitchFamily="18" charset="0"/>
              </a:rPr>
              <a:t>Sahu</a:t>
            </a:r>
            <a:r>
              <a:rPr lang="en-IN" dirty="0">
                <a:solidFill>
                  <a:schemeClr val="bg1"/>
                </a:solidFill>
                <a:latin typeface="Times New Roman" panose="02020603050405020304" pitchFamily="18" charset="0"/>
                <a:cs typeface="Times New Roman" panose="02020603050405020304" pitchFamily="18" charset="0"/>
              </a:rPr>
              <a:t> implemented the system with python programming in RASPBERRY-Pi </a:t>
            </a:r>
          </a:p>
          <a:p>
            <a:pPr>
              <a:lnSpc>
                <a:spcPct val="107000"/>
              </a:lnSpc>
              <a:spcAft>
                <a:spcPts val="800"/>
              </a:spcAft>
            </a:pPr>
            <a:r>
              <a:rPr lang="en-US" dirty="0">
                <a:solidFill>
                  <a:schemeClr val="bg1"/>
                </a:solidFill>
                <a:latin typeface="Times New Roman" panose="02020603050405020304" pitchFamily="18" charset="0"/>
                <a:cs typeface="Times New Roman" panose="02020603050405020304" pitchFamily="18" charset="0"/>
              </a:rPr>
              <a:t>	I. Control irrigation system and connect to internet.</a:t>
            </a:r>
          </a:p>
          <a:p>
            <a:pPr>
              <a:lnSpc>
                <a:spcPct val="107000"/>
              </a:lnSpc>
              <a:spcAft>
                <a:spcPts val="800"/>
              </a:spcAft>
            </a:pPr>
            <a:r>
              <a:rPr lang="en-US" dirty="0">
                <a:solidFill>
                  <a:schemeClr val="bg1"/>
                </a:solidFill>
                <a:latin typeface="Times New Roman" panose="02020603050405020304" pitchFamily="18" charset="0"/>
                <a:cs typeface="Times New Roman" panose="02020603050405020304" pitchFamily="18" charset="0"/>
              </a:rPr>
              <a:t>	II. Reduce wastage of water and human intervention.</a:t>
            </a:r>
          </a:p>
          <a:p>
            <a:pPr>
              <a:lnSpc>
                <a:spcPct val="107000"/>
              </a:lnSpc>
              <a:spcAft>
                <a:spcPts val="800"/>
              </a:spcAft>
            </a:pPr>
            <a:endParaRPr lang="en-US" dirty="0">
              <a:solidFill>
                <a:schemeClr val="bg1"/>
              </a:solidFill>
              <a:latin typeface="Times New Roman" panose="02020603050405020304" pitchFamily="18" charset="0"/>
              <a:cs typeface="Times New Roman" panose="02020603050405020304" pitchFamily="18" charset="0"/>
            </a:endParaRPr>
          </a:p>
          <a:p>
            <a:pPr>
              <a:lnSpc>
                <a:spcPct val="107000"/>
              </a:lnSpc>
              <a:spcAft>
                <a:spcPts val="800"/>
              </a:spcAft>
            </a:pPr>
            <a:r>
              <a:rPr lang="en-IN" dirty="0">
                <a:solidFill>
                  <a:schemeClr val="bg1"/>
                </a:solidFill>
                <a:latin typeface="Times New Roman" panose="02020603050405020304" pitchFamily="18" charset="0"/>
                <a:cs typeface="Times New Roman" panose="02020603050405020304" pitchFamily="18" charset="0"/>
              </a:rPr>
              <a:t>3] Nelson Sales experimented with interconnection of smart objects embedded with sensors that enabled them to interact with the environment and among themselves, forming a </a:t>
            </a:r>
            <a:r>
              <a:rPr lang="en-IN" b="1" u="sng" dirty="0">
                <a:solidFill>
                  <a:srgbClr val="FF0000"/>
                </a:solidFill>
                <a:latin typeface="Times New Roman" panose="02020603050405020304" pitchFamily="18" charset="0"/>
                <a:cs typeface="Times New Roman" panose="02020603050405020304" pitchFamily="18" charset="0"/>
              </a:rPr>
              <a:t>Wireless Sensor Network (WSN)</a:t>
            </a:r>
            <a:endParaRPr lang="en-IN" dirty="0">
              <a:solidFill>
                <a:schemeClr val="bg1"/>
              </a:solidFill>
              <a:latin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chemeClr val="bg1"/>
                </a:solidFill>
                <a:latin typeface="Times New Roman" panose="02020603050405020304" pitchFamily="18" charset="0"/>
                <a:cs typeface="Times New Roman" panose="02020603050405020304" pitchFamily="18" charset="0"/>
              </a:rPr>
              <a:t>	I. Cloud Computing.</a:t>
            </a:r>
          </a:p>
          <a:p>
            <a:pPr>
              <a:lnSpc>
                <a:spcPct val="107000"/>
              </a:lnSpc>
              <a:spcAft>
                <a:spcPts val="800"/>
              </a:spcAft>
            </a:pPr>
            <a:r>
              <a:rPr lang="en-US" dirty="0">
                <a:solidFill>
                  <a:schemeClr val="bg1"/>
                </a:solidFill>
                <a:latin typeface="Times New Roman" panose="02020603050405020304" pitchFamily="18" charset="0"/>
                <a:cs typeface="Times New Roman" panose="02020603050405020304" pitchFamily="18" charset="0"/>
              </a:rPr>
              <a:t>	II. </a:t>
            </a:r>
            <a:r>
              <a:rPr lang="en-IN" dirty="0">
                <a:solidFill>
                  <a:schemeClr val="bg1"/>
                </a:solidFill>
                <a:latin typeface="Times New Roman" panose="02020603050405020304" pitchFamily="18" charset="0"/>
                <a:cs typeface="Times New Roman" panose="02020603050405020304" pitchFamily="18" charset="0"/>
              </a:rPr>
              <a:t>Decrease the water consumption, which would result in monetary and environmental benefits. </a:t>
            </a:r>
            <a:endParaRPr lang="en-US" dirty="0">
              <a:solidFill>
                <a:schemeClr val="bg1"/>
              </a:solidFill>
              <a:latin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chemeClr val="bg1"/>
                </a:solidFill>
                <a:latin typeface="Times New Roman" panose="02020603050405020304" pitchFamily="18" charset="0"/>
                <a:cs typeface="Times New Roman" panose="02020603050405020304" pitchFamily="18" charset="0"/>
              </a:rPr>
              <a:t>	</a:t>
            </a:r>
            <a:endPar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r>
              <a:rPr lang="en-IN" dirty="0">
                <a:solidFill>
                  <a:schemeClr val="bg1"/>
                </a:solidFill>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41592553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87464" y="635483"/>
            <a:ext cx="8984974" cy="4518866"/>
          </a:xfrm>
          <a:prstGeom prst="rect">
            <a:avLst/>
          </a:prstGeom>
        </p:spPr>
        <p:txBody>
          <a:bodyPr wrap="square">
            <a:spAutoFit/>
          </a:bodyPr>
          <a:lstStyle/>
          <a:p>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4] R. </a:t>
            </a:r>
            <a:r>
              <a:rPr lang="en-IN"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Balamurali</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IN" i="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et.al</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have discussed precision agriculture for real-time monitoring of environmental conditions </a:t>
            </a:r>
          </a:p>
          <a:p>
            <a:r>
              <a:rPr lang="en-US"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p>
          <a:p>
            <a:r>
              <a:rPr lang="en-US"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I. Use of different routing protocols.</a:t>
            </a:r>
          </a:p>
          <a:p>
            <a:endParaRPr lang="en-US"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r>
              <a:rPr lang="en-US"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II. Helps in </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precision agriculture using Wireless Sensor Network (WSN).</a:t>
            </a:r>
          </a:p>
          <a:p>
            <a:endParaRPr lang="en-US"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endPar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r>
              <a:rPr lang="en-IN" dirty="0">
                <a:solidFill>
                  <a:schemeClr val="bg1"/>
                </a:solidFill>
                <a:latin typeface="Bookman Old Style" panose="02050604050505020204" pitchFamily="18" charset="0"/>
                <a:ea typeface="Calibri" panose="020F0502020204030204" pitchFamily="34" charset="0"/>
                <a:cs typeface="Times New Roman" panose="02020603050405020304" pitchFamily="18" charset="0"/>
              </a:rPr>
              <a:t>5] Elias </a:t>
            </a:r>
            <a:r>
              <a:rPr lang="en-IN" dirty="0" err="1">
                <a:solidFill>
                  <a:schemeClr val="bg1"/>
                </a:solidFill>
                <a:latin typeface="Bookman Old Style" panose="02050604050505020204" pitchFamily="18" charset="0"/>
                <a:ea typeface="Calibri" panose="020F0502020204030204" pitchFamily="34" charset="0"/>
                <a:cs typeface="Times New Roman" panose="02020603050405020304" pitchFamily="18" charset="0"/>
              </a:rPr>
              <a:t>Yaacoub</a:t>
            </a:r>
            <a:r>
              <a:rPr lang="en-IN" dirty="0">
                <a:solidFill>
                  <a:schemeClr val="bg1"/>
                </a:solidFill>
                <a:latin typeface="Bookman Old Style" panose="02050604050505020204" pitchFamily="18" charset="0"/>
                <a:ea typeface="Calibri" panose="020F0502020204030204" pitchFamily="34" charset="0"/>
                <a:cs typeface="Times New Roman" panose="02020603050405020304" pitchFamily="18" charset="0"/>
              </a:rPr>
              <a:t> </a:t>
            </a:r>
            <a:r>
              <a:rPr lang="en-IN" i="1" dirty="0">
                <a:solidFill>
                  <a:schemeClr val="bg1"/>
                </a:solidFill>
                <a:latin typeface="Bookman Old Style" panose="02050604050505020204" pitchFamily="18" charset="0"/>
                <a:ea typeface="Calibri" panose="020F0502020204030204" pitchFamily="34" charset="0"/>
                <a:cs typeface="Times New Roman" panose="02020603050405020304" pitchFamily="18" charset="0"/>
              </a:rPr>
              <a:t>et.al</a:t>
            </a:r>
            <a:r>
              <a:rPr lang="en-IN" dirty="0">
                <a:solidFill>
                  <a:schemeClr val="bg1"/>
                </a:solidFill>
                <a:latin typeface="Bookman Old Style" panose="02050604050505020204" pitchFamily="18" charset="0"/>
                <a:ea typeface="Calibri" panose="020F0502020204030204" pitchFamily="34" charset="0"/>
                <a:cs typeface="Times New Roman" panose="02020603050405020304" pitchFamily="18" charset="0"/>
              </a:rPr>
              <a:t> proposed the deployment of a wireless sensor network to monitor and </a:t>
            </a:r>
            <a:r>
              <a:rPr lang="en-IN" b="1" u="sng" dirty="0" err="1">
                <a:solidFill>
                  <a:srgbClr val="FF0000"/>
                </a:solidFill>
                <a:latin typeface="Bookman Old Style" panose="02050604050505020204" pitchFamily="18" charset="0"/>
                <a:ea typeface="Calibri" panose="020F0502020204030204" pitchFamily="34" charset="0"/>
                <a:cs typeface="Times New Roman" panose="02020603050405020304" pitchFamily="18" charset="0"/>
              </a:rPr>
              <a:t>analyze</a:t>
            </a:r>
            <a:r>
              <a:rPr lang="en-IN" b="1" u="sng" dirty="0">
                <a:solidFill>
                  <a:srgbClr val="FF0000"/>
                </a:solidFill>
                <a:latin typeface="Bookman Old Style" panose="02050604050505020204" pitchFamily="18" charset="0"/>
                <a:ea typeface="Calibri" panose="020F0502020204030204" pitchFamily="34" charset="0"/>
                <a:cs typeface="Times New Roman" panose="02020603050405020304" pitchFamily="18" charset="0"/>
              </a:rPr>
              <a:t> air quality</a:t>
            </a:r>
            <a:r>
              <a:rPr lang="en-IN" dirty="0">
                <a:solidFill>
                  <a:schemeClr val="bg1"/>
                </a:solidFill>
                <a:latin typeface="Bookman Old Style" panose="02050604050505020204" pitchFamily="18" charset="0"/>
                <a:ea typeface="Calibri" panose="020F0502020204030204" pitchFamily="34" charset="0"/>
                <a:cs typeface="Times New Roman" panose="02020603050405020304" pitchFamily="18" charset="0"/>
              </a:rPr>
              <a:t> in Doha</a:t>
            </a:r>
          </a:p>
          <a:p>
            <a:r>
              <a:rPr lang="en-US" dirty="0">
                <a:solidFill>
                  <a:schemeClr val="bg1"/>
                </a:solidFill>
                <a:latin typeface="Bookman Old Style" panose="02050604050505020204" pitchFamily="18" charset="0"/>
                <a:ea typeface="Calibri" panose="020F0502020204030204" pitchFamily="34" charset="0"/>
                <a:cs typeface="Times New Roman" panose="02020603050405020304" pitchFamily="18" charset="0"/>
              </a:rPr>
              <a:t>	I. Results in </a:t>
            </a:r>
            <a:r>
              <a:rPr lang="en-IN" dirty="0">
                <a:solidFill>
                  <a:schemeClr val="bg1"/>
                </a:solidFill>
                <a:latin typeface="Bookman Old Style" panose="02050604050505020204" pitchFamily="18" charset="0"/>
                <a:ea typeface="Calibri" panose="020F0502020204030204" pitchFamily="34" charset="0"/>
                <a:cs typeface="Times New Roman" panose="02020603050405020304" pitchFamily="18" charset="0"/>
              </a:rPr>
              <a:t>user-friendly computation of an air quality index to broadcast the data to the general public.</a:t>
            </a:r>
          </a:p>
          <a:p>
            <a:r>
              <a:rPr lang="en-US" dirty="0">
                <a:solidFill>
                  <a:schemeClr val="bg1"/>
                </a:solidFill>
                <a:latin typeface="Bookman Old Style" panose="02050604050505020204" pitchFamily="18" charset="0"/>
                <a:ea typeface="Calibri" panose="020F0502020204030204" pitchFamily="34" charset="0"/>
                <a:cs typeface="Times New Roman" panose="02020603050405020304" pitchFamily="18" charset="0"/>
              </a:rPr>
              <a:t>	II. </a:t>
            </a:r>
            <a:r>
              <a:rPr lang="en-IN" dirty="0">
                <a:solidFill>
                  <a:schemeClr val="bg1"/>
                </a:solidFill>
                <a:latin typeface="Bookman Old Style" panose="02050604050505020204" pitchFamily="18" charset="0"/>
                <a:ea typeface="Calibri" panose="020F0502020204030204" pitchFamily="34" charset="0"/>
                <a:cs typeface="Times New Roman" panose="02020603050405020304" pitchFamily="18" charset="0"/>
              </a:rPr>
              <a:t>Depending on the target end-user the stored data can be accessed and displayed in different formats.</a:t>
            </a:r>
          </a:p>
          <a:p>
            <a:endParaRPr lang="en-US"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endParaRPr lang="en-US"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r>
              <a:rPr lang="en-US"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6] </a:t>
            </a:r>
            <a:r>
              <a:rPr lang="en-IN" dirty="0">
                <a:solidFill>
                  <a:schemeClr val="bg1"/>
                </a:solidFill>
                <a:latin typeface="Bookman Old Style" panose="02050604050505020204" pitchFamily="18" charset="0"/>
                <a:ea typeface="Calibri" panose="020F0502020204030204" pitchFamily="34" charset="0"/>
                <a:cs typeface="Times New Roman" panose="02020603050405020304" pitchFamily="18" charset="0"/>
              </a:rPr>
              <a:t>Sky </a:t>
            </a:r>
            <a:r>
              <a:rPr lang="en-IN" dirty="0" err="1">
                <a:solidFill>
                  <a:schemeClr val="bg1"/>
                </a:solidFill>
                <a:latin typeface="Bookman Old Style" panose="02050604050505020204" pitchFamily="18" charset="0"/>
                <a:ea typeface="Calibri" panose="020F0502020204030204" pitchFamily="34" charset="0"/>
                <a:cs typeface="Times New Roman" panose="02020603050405020304" pitchFamily="18" charset="0"/>
              </a:rPr>
              <a:t>squirell</a:t>
            </a:r>
            <a:r>
              <a:rPr lang="en-IN" dirty="0">
                <a:solidFill>
                  <a:schemeClr val="bg1"/>
                </a:solidFill>
                <a:latin typeface="Bookman Old Style" panose="02050604050505020204" pitchFamily="18" charset="0"/>
                <a:ea typeface="Calibri" panose="020F0502020204030204" pitchFamily="34" charset="0"/>
                <a:cs typeface="Times New Roman" panose="02020603050405020304" pitchFamily="18" charset="0"/>
              </a:rPr>
              <a:t> technologies </a:t>
            </a:r>
            <a:r>
              <a:rPr lang="en-IN" dirty="0" err="1">
                <a:solidFill>
                  <a:schemeClr val="bg1"/>
                </a:solidFill>
                <a:latin typeface="Bookman Old Style" panose="02050604050505020204" pitchFamily="18" charset="0"/>
                <a:ea typeface="Calibri" panose="020F0502020204030204" pitchFamily="34" charset="0"/>
                <a:cs typeface="Times New Roman" panose="02020603050405020304" pitchFamily="18" charset="0"/>
              </a:rPr>
              <a:t>inc.</a:t>
            </a:r>
            <a:r>
              <a:rPr lang="en-IN" dirty="0">
                <a:solidFill>
                  <a:schemeClr val="bg1"/>
                </a:solidFill>
                <a:latin typeface="Bookman Old Style" panose="02050604050505020204" pitchFamily="18" charset="0"/>
                <a:ea typeface="Calibri" panose="020F0502020204030204" pitchFamily="34" charset="0"/>
                <a:cs typeface="Times New Roman" panose="02020603050405020304" pitchFamily="18" charset="0"/>
              </a:rPr>
              <a:t> Is one of the companies which brought </a:t>
            </a:r>
            <a:r>
              <a:rPr lang="en-IN" b="1" u="sng" dirty="0">
                <a:solidFill>
                  <a:srgbClr val="FF0000"/>
                </a:solidFill>
                <a:latin typeface="Bookman Old Style" panose="02050604050505020204" pitchFamily="18" charset="0"/>
                <a:ea typeface="Calibri" panose="020F0502020204030204" pitchFamily="34" charset="0"/>
                <a:cs typeface="Times New Roman" panose="02020603050405020304" pitchFamily="18" charset="0"/>
              </a:rPr>
              <a:t>Drone technology</a:t>
            </a:r>
            <a:r>
              <a:rPr lang="en-IN" dirty="0">
                <a:solidFill>
                  <a:schemeClr val="bg1"/>
                </a:solidFill>
                <a:latin typeface="Bookman Old Style" panose="02050604050505020204" pitchFamily="18" charset="0"/>
                <a:ea typeface="Calibri" panose="020F0502020204030204" pitchFamily="34" charset="0"/>
                <a:cs typeface="Times New Roman" panose="02020603050405020304" pitchFamily="18" charset="0"/>
              </a:rPr>
              <a:t> to vineyards. </a:t>
            </a:r>
            <a:endPar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endParaRPr lang="en-IN" dirty="0">
              <a:solidFill>
                <a:schemeClr val="bg1"/>
              </a:solidFill>
              <a:latin typeface="Times New Roman" panose="02020603050405020304" pitchFamily="18" charset="0"/>
              <a:cs typeface="Times New Roman" panose="02020603050405020304" pitchFamily="18" charset="0"/>
            </a:endParaRPr>
          </a:p>
          <a:p>
            <a:pPr>
              <a:lnSpc>
                <a:spcPct val="107000"/>
              </a:lnSpc>
              <a:spcAft>
                <a:spcPts val="800"/>
              </a:spcAft>
            </a:pPr>
            <a:endPar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endParaRPr lang="en-GB"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745906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15910"/>
            <a:ext cx="8995892" cy="4448013"/>
          </a:xfrm>
          <a:prstGeom prst="rect">
            <a:avLst/>
          </a:prstGeom>
        </p:spPr>
        <p:txBody>
          <a:bodyPr wrap="square">
            <a:spAutoFit/>
          </a:bodyPr>
          <a:lstStyle/>
          <a:p>
            <a:pPr>
              <a:lnSpc>
                <a:spcPct val="107000"/>
              </a:lnSpc>
              <a:spcAft>
                <a:spcPts val="800"/>
              </a:spcAft>
            </a:pP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7] Liu</a:t>
            </a:r>
            <a:r>
              <a:rPr lang="en-IN" spc="8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Dan </a:t>
            </a:r>
            <a:r>
              <a:rPr lang="en-IN" i="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et.al</a:t>
            </a:r>
            <a:r>
              <a:rPr lang="en-IN" spc="25"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carried</a:t>
            </a:r>
            <a:r>
              <a:rPr lang="en-IN" spc="25"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out experiments</a:t>
            </a:r>
            <a:r>
              <a:rPr lang="en-IN" spc="175"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on</a:t>
            </a:r>
            <a:r>
              <a:rPr lang="en-IN" spc="18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intelligent</a:t>
            </a:r>
            <a:r>
              <a:rPr lang="en-IN" spc="185"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agriculture</a:t>
            </a:r>
            <a:r>
              <a:rPr lang="en-IN" spc="185"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greenhouse</a:t>
            </a:r>
            <a:r>
              <a:rPr lang="en-IN" spc="-21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monitoring</a:t>
            </a:r>
            <a:r>
              <a:rPr lang="en-IN" spc="5"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system</a:t>
            </a:r>
            <a:r>
              <a:rPr lang="en-IN" spc="215"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based</a:t>
            </a:r>
            <a:r>
              <a:rPr lang="en-IN" spc="5"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on</a:t>
            </a:r>
            <a:r>
              <a:rPr lang="en-IN" spc="22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IN" b="1" u="sng" dirty="0" err="1">
                <a:solidFill>
                  <a:srgbClr val="FF0000"/>
                </a:solidFill>
                <a:latin typeface="Times New Roman" panose="02020603050405020304" pitchFamily="18" charset="0"/>
                <a:ea typeface="Calibri" panose="020F0502020204030204" pitchFamily="34" charset="0"/>
                <a:cs typeface="Times New Roman" panose="02020603050405020304" pitchFamily="18" charset="0"/>
              </a:rPr>
              <a:t>ZigBee</a:t>
            </a:r>
            <a:r>
              <a:rPr lang="en-IN" b="1" u="sng" spc="5"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 </a:t>
            </a:r>
            <a:r>
              <a:rPr lang="en-IN" b="1" u="sng"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technology</a:t>
            </a:r>
            <a:endParaRPr lang="en-IN"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US"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I. Realize </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greenhouse environment system.</a:t>
            </a:r>
          </a:p>
          <a:p>
            <a:pPr>
              <a:lnSpc>
                <a:spcPct val="107000"/>
              </a:lnSpc>
              <a:spcAft>
                <a:spcPts val="800"/>
              </a:spcAft>
            </a:pPr>
            <a:r>
              <a:rPr lang="en-US"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US"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II. </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Reduce the money and farming cost and also save energy.</a:t>
            </a:r>
            <a:endParaRPr lang="en-US"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endParaRPr lang="en-IN" b="1"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8] Greenhouse technology was started by Dr APJ Abdul </a:t>
            </a:r>
            <a:r>
              <a:rPr lang="en-IN"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Kalam</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with the help of </a:t>
            </a:r>
            <a:r>
              <a:rPr lang="en-IN"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Swaminathan</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US"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Started in </a:t>
            </a:r>
            <a:r>
              <a:rPr lang="en-US"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LehLadakh</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to grow vegetables for the defence during extreme climatic conditions.</a:t>
            </a:r>
          </a:p>
          <a:p>
            <a:pPr>
              <a:lnSpc>
                <a:spcPct val="107000"/>
              </a:lnSpc>
              <a:spcAft>
                <a:spcPts val="800"/>
              </a:spcAft>
            </a:pPr>
            <a:endParaRPr lang="en-US"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9] </a:t>
            </a:r>
            <a:r>
              <a:rPr lang="en-IN" b="1" u="sng"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Precision Agriculture (PA)</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utilized WMSN(Wireless multimedia sensor network) to enable proficient irrigation.</a:t>
            </a:r>
          </a:p>
          <a:p>
            <a:pPr>
              <a:lnSpc>
                <a:spcPct val="107000"/>
              </a:lnSpc>
              <a:spcAft>
                <a:spcPts val="800"/>
              </a:spcAft>
            </a:pPr>
            <a:r>
              <a:rPr lang="en-US"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I. </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Demonstrated the efficiency of feedback control technique in green house crop irrigation. </a:t>
            </a:r>
          </a:p>
          <a:p>
            <a:pPr>
              <a:lnSpc>
                <a:spcPct val="107000"/>
              </a:lnSpc>
              <a:spcAft>
                <a:spcPts val="800"/>
              </a:spcAft>
            </a:pPr>
            <a:endPar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endParaRPr lang="en-US" dirty="0">
              <a:solidFill>
                <a:schemeClr val="bg1"/>
              </a:solidFill>
              <a:latin typeface="Bookman Old Style" panose="02050604050505020204" pitchFamily="18" charset="0"/>
              <a:ea typeface="Calibri" panose="020F0502020204030204" pitchFamily="34" charset="0"/>
              <a:cs typeface="Times New Roman" panose="02020603050405020304" pitchFamily="18" charset="0"/>
            </a:endParaRPr>
          </a:p>
          <a:p>
            <a:pPr>
              <a:lnSpc>
                <a:spcPct val="107000"/>
              </a:lnSpc>
              <a:spcAft>
                <a:spcPts val="800"/>
              </a:spcAft>
            </a:pPr>
            <a:endParaRPr lang="en-US" dirty="0">
              <a:solidFill>
                <a:schemeClr val="bg1"/>
              </a:solidFill>
              <a:latin typeface="Bookman Old Style" panose="02050604050505020204" pitchFamily="18" charset="0"/>
              <a:ea typeface="Calibri" panose="020F0502020204030204" pitchFamily="34" charset="0"/>
              <a:cs typeface="Times New Roman" panose="02020603050405020304" pitchFamily="18" charset="0"/>
            </a:endParaRPr>
          </a:p>
          <a:p>
            <a:pPr>
              <a:lnSpc>
                <a:spcPct val="107000"/>
              </a:lnSpc>
              <a:spcAft>
                <a:spcPts val="800"/>
              </a:spcAft>
            </a:pPr>
            <a:endParaRPr lang="en-IN" dirty="0">
              <a:solidFill>
                <a:schemeClr val="bg1"/>
              </a:solidFill>
              <a:latin typeface="Bookman Old Style" panose="020506040505050202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021271342"/>
      </p:ext>
    </p:extLst>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Custom 1">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124</TotalTime>
  <Words>1242</Words>
  <Application>Microsoft Office PowerPoint</Application>
  <PresentationFormat>On-screen Show (16:9)</PresentationFormat>
  <Paragraphs>202</Paragraphs>
  <Slides>27</Slides>
  <Notes>15</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Focus</vt:lpstr>
      <vt:lpstr>IoT Enabled Crop Monitoring [Make You Smart]</vt:lpstr>
      <vt:lpstr>PowerPoint Presentation</vt:lpstr>
      <vt:lpstr>INTRODUCTION</vt:lpstr>
      <vt:lpstr>IoT in Agriculture</vt:lpstr>
      <vt:lpstr>BENEFITS OF USING IoT IN CROP MONITORING </vt:lpstr>
      <vt:lpstr>Problem Definition:  To create the crop monitoring system using IOT-enabled sensors for smart farming .  OBJECTIVES: ●       To utilize the IOT kit (Arduino Uno) and interfacing it with various sensors(moisture, temperature, humidity). ●       To sustainably increase the agricultural productivity and incomes. ●       To make farms more connected and intelligent. ●       To analyse the sensor data and provide information to the farmer.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Functional Specification[Deliverables]: ●       Crop Monitoring: Developing prototype for real-time crop management. ●       Maintaining a Record: Storing surrounding conditions over a period of time ●       Data Preprocessing and analysis. ●       Trigger Warnings: Displaying alerts if conditions are not within the normal limit. ●       Hosting a Website: Provide a well-structured dashboard to use the system and display the analysed data. </vt:lpstr>
      <vt:lpstr>PowerPoint Presentation</vt:lpstr>
      <vt:lpstr>DISADVANTAGES OF USING IoT for CROP MONITORING</vt:lpstr>
      <vt:lpstr>PowerPoint Presentation</vt:lpstr>
      <vt:lpstr>                                                                References:  [1]AnjumAwasthi&amp; S.R.N Reddy, “Monitoring for Precision Agriculture using Wireless Sensor Network-A Review”, Global Journal of Computer Science and Technology Network, Web &amp;Security,ISSN: 0975-4350.Year 2013   [2] International Journal of Pure and Applied Mathematics Volume 119 No. 12 2018, 14327-14335 ISSN: 1314-3395 (on-line version)  [3] International Journal of Innovative Research in Advanced Engineering (IJIRAE) ISSN: 2349-2163 Issue 05, Volume 6 (May 2019)  [4]Barshe P.S.B and P.D.K. Chitre, “Agriculture System based on OntologyAgroSearch”, (IJETAE) International Journal of Emerging  Technology and Advanced Engineering, vol. 2,  no. 8, 2012.  [5] Braun, R. Wichert, A. Kuijper, and D. W.  Fellner, “A benchmarking model for sensors in  smart environments,” in Ambient Intelligence:  European Conference, (AmI '14), Eindhoven, The  Netherlands, November 2014. Revised Selected  Papers, E. Aarts, B. de Ruyter, P. Markopoulos et  al., Eds., pp. 242–257, 2014    [6]InfantialRubala. J, D. Anitha, “Agriculture  Field Monitoring using Wireless Sensor Networks  to Improving Crop Production” International  Journal of Engineering Science and Computing ,  March 2017.   [7]Jianfa Xia, Zhengzhou Tang, Xiaoqiu Shi, Lei  Fan, Huaizhong Li ,"An environment monitoring  for precise agriculture, based on wireless sensors  Network", IEEE, 2011       </vt:lpstr>
      <vt:lpstr>[8] Ramakrishnan, M. and Suchithra, M. "A Review on Semantic Web Service Discovery Algorithms." International Journal of Soft Computing Medwell Publishing (Pakistan) Volume: 8 Issue: 4 pp: 313-320 Year: 2013 SNIP: 0.496 SJR: 0.029 ISSN: 1816-9503.  [9] Nikesh Gondchawar1, Prof. Dr. R. S. Kawitkar2 “IoT based Smart Agriculture” International Journal of Advanced Research in Computer and Communication Engineering ISSN 2319 5940 June 2016   [10] Rekha, S.MuthuSelvi, “Android Arduino Interface with Smart Farming System”, International Journal Of Engineering And Computer Science ISSN:2319-7242, March 2017 </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Enabled Crop Monitoring</dc:title>
  <dc:creator>Punit sharma</dc:creator>
  <cp:lastModifiedBy>user</cp:lastModifiedBy>
  <cp:revision>13</cp:revision>
  <dcterms:modified xsi:type="dcterms:W3CDTF">2022-02-11T06:02:54Z</dcterms:modified>
</cp:coreProperties>
</file>